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06" r:id="rId3"/>
    <p:sldId id="307" r:id="rId4"/>
    <p:sldId id="308" r:id="rId5"/>
    <p:sldId id="266" r:id="rId6"/>
    <p:sldId id="272" r:id="rId7"/>
    <p:sldId id="275" r:id="rId8"/>
    <p:sldId id="273" r:id="rId9"/>
    <p:sldId id="274" r:id="rId10"/>
    <p:sldId id="259" r:id="rId11"/>
    <p:sldId id="260" r:id="rId12"/>
    <p:sldId id="261" r:id="rId13"/>
    <p:sldId id="263" r:id="rId14"/>
    <p:sldId id="264" r:id="rId15"/>
    <p:sldId id="262" r:id="rId16"/>
    <p:sldId id="276" r:id="rId17"/>
    <p:sldId id="265" r:id="rId18"/>
    <p:sldId id="285" r:id="rId19"/>
    <p:sldId id="277" r:id="rId20"/>
    <p:sldId id="279" r:id="rId21"/>
    <p:sldId id="280" r:id="rId22"/>
    <p:sldId id="278" r:id="rId23"/>
    <p:sldId id="287" r:id="rId24"/>
    <p:sldId id="281" r:id="rId25"/>
    <p:sldId id="288" r:id="rId26"/>
    <p:sldId id="289" r:id="rId27"/>
    <p:sldId id="290" r:id="rId28"/>
    <p:sldId id="291" r:id="rId29"/>
    <p:sldId id="296" r:id="rId30"/>
    <p:sldId id="292" r:id="rId31"/>
    <p:sldId id="293" r:id="rId32"/>
    <p:sldId id="300" r:id="rId33"/>
    <p:sldId id="299" r:id="rId34"/>
    <p:sldId id="305" r:id="rId35"/>
    <p:sldId id="304" r:id="rId36"/>
    <p:sldId id="30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88" autoAdjust="0"/>
  </p:normalViewPr>
  <p:slideViewPr>
    <p:cSldViewPr snapToGrid="0">
      <p:cViewPr varScale="1">
        <p:scale>
          <a:sx n="128" d="100"/>
          <a:sy n="128" d="100"/>
        </p:scale>
        <p:origin x="376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482F1-A196-4501-8542-BA2D39B50F44}" type="datetimeFigureOut">
              <a:rPr lang="zh-CN" altLang="en-US" smtClean="0"/>
              <a:t>2025/4/15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8BD45-526F-471B-B093-1C9E40C6B5AB}" type="slidenum">
              <a:rPr lang="zh-CN" altLang="en-US" smtClean="0"/>
              <a:t>‹#›</a:t>
            </a:fld>
            <a:endParaRPr lang="zh-CN" altLang="en-US"/>
          </a:p>
        </p:txBody>
      </p:sp>
    </p:spTree>
    <p:extLst>
      <p:ext uri="{BB962C8B-B14F-4D97-AF65-F5344CB8AC3E}">
        <p14:creationId xmlns:p14="http://schemas.microsoft.com/office/powerpoint/2010/main" val="1406318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根据</a:t>
            </a:r>
            <a:r>
              <a:rPr lang="en-US" altLang="zh-CN" sz="1200" b="0" i="0" kern="1200" dirty="0" smtClean="0">
                <a:solidFill>
                  <a:schemeClr val="tx1"/>
                </a:solidFill>
                <a:effectLst/>
                <a:latin typeface="+mn-lt"/>
                <a:ea typeface="+mn-ea"/>
                <a:cs typeface="+mn-cs"/>
              </a:rPr>
              <a:t>Moore</a:t>
            </a:r>
            <a:r>
              <a:rPr lang="zh-CN" altLang="en-US" sz="1200" b="0" i="0" kern="1200" dirty="0" smtClean="0">
                <a:solidFill>
                  <a:schemeClr val="tx1"/>
                </a:solidFill>
                <a:effectLst/>
                <a:latin typeface="+mn-lt"/>
                <a:ea typeface="+mn-ea"/>
                <a:cs typeface="+mn-cs"/>
              </a:rPr>
              <a:t>定律，集成电路上可容纳的晶体管数量每</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个月翻一番，因此</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上的晶体管数量会越来越多。</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摩尔定律早就失效了，也不是现在的</a:t>
            </a:r>
            <a:r>
              <a:rPr lang="en-US" altLang="zh-CN" sz="1200" b="0" i="0" kern="1200" dirty="0" smtClean="0">
                <a:solidFill>
                  <a:schemeClr val="tx1"/>
                </a:solidFill>
                <a:effectLst/>
                <a:latin typeface="+mn-lt"/>
                <a:ea typeface="+mn-ea"/>
                <a:cs typeface="+mn-cs"/>
              </a:rPr>
              <a:t>14nm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10nm</a:t>
            </a:r>
            <a:r>
              <a:rPr lang="zh-CN" altLang="en-US" sz="1200" b="0" i="0" kern="1200" dirty="0" smtClean="0">
                <a:solidFill>
                  <a:schemeClr val="tx1"/>
                </a:solidFill>
                <a:effectLst/>
                <a:latin typeface="+mn-lt"/>
                <a:ea typeface="+mn-ea"/>
                <a:cs typeface="+mn-cs"/>
              </a:rPr>
              <a:t>工艺失效的，严格意义上的摩尔定律在</a:t>
            </a:r>
            <a:r>
              <a:rPr lang="en-US" altLang="zh-CN" sz="1200" b="0" i="0" kern="1200" dirty="0" smtClean="0">
                <a:solidFill>
                  <a:schemeClr val="tx1"/>
                </a:solidFill>
                <a:effectLst/>
                <a:latin typeface="+mn-lt"/>
                <a:ea typeface="+mn-ea"/>
                <a:cs typeface="+mn-cs"/>
              </a:rPr>
              <a:t>28nm</a:t>
            </a:r>
            <a:r>
              <a:rPr lang="zh-CN" altLang="en-US" sz="1200" b="0" i="0" kern="1200" dirty="0" smtClean="0">
                <a:solidFill>
                  <a:schemeClr val="tx1"/>
                </a:solidFill>
                <a:effectLst/>
                <a:latin typeface="+mn-lt"/>
                <a:ea typeface="+mn-ea"/>
                <a:cs typeface="+mn-cs"/>
              </a:rPr>
              <a:t>之后就失效了</a:t>
            </a:r>
          </a:p>
        </p:txBody>
      </p:sp>
      <p:sp>
        <p:nvSpPr>
          <p:cNvPr id="4" name="灯片编号占位符 3"/>
          <p:cNvSpPr>
            <a:spLocks noGrp="1"/>
          </p:cNvSpPr>
          <p:nvPr>
            <p:ph type="sldNum" sz="quarter" idx="10"/>
          </p:nvPr>
        </p:nvSpPr>
        <p:spPr/>
        <p:txBody>
          <a:bodyPr/>
          <a:lstStyle/>
          <a:p>
            <a:fld id="{0C18BD45-526F-471B-B093-1C9E40C6B5AB}" type="slidenum">
              <a:rPr lang="zh-CN" altLang="en-US" smtClean="0"/>
              <a:t>2</a:t>
            </a:fld>
            <a:endParaRPr lang="zh-CN" altLang="en-US"/>
          </a:p>
        </p:txBody>
      </p:sp>
    </p:spTree>
    <p:extLst>
      <p:ext uri="{BB962C8B-B14F-4D97-AF65-F5344CB8AC3E}">
        <p14:creationId xmlns:p14="http://schemas.microsoft.com/office/powerpoint/2010/main" val="1565794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20</a:t>
            </a:fld>
            <a:endParaRPr lang="zh-CN" altLang="en-US"/>
          </a:p>
        </p:txBody>
      </p:sp>
    </p:spTree>
    <p:extLst>
      <p:ext uri="{BB962C8B-B14F-4D97-AF65-F5344CB8AC3E}">
        <p14:creationId xmlns:p14="http://schemas.microsoft.com/office/powerpoint/2010/main" val="3969728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21</a:t>
            </a:fld>
            <a:endParaRPr lang="zh-CN" altLang="en-US"/>
          </a:p>
        </p:txBody>
      </p:sp>
    </p:spTree>
    <p:extLst>
      <p:ext uri="{BB962C8B-B14F-4D97-AF65-F5344CB8AC3E}">
        <p14:creationId xmlns:p14="http://schemas.microsoft.com/office/powerpoint/2010/main" val="450057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23</a:t>
            </a:fld>
            <a:endParaRPr lang="zh-CN" altLang="en-US"/>
          </a:p>
        </p:txBody>
      </p:sp>
    </p:spTree>
    <p:extLst>
      <p:ext uri="{BB962C8B-B14F-4D97-AF65-F5344CB8AC3E}">
        <p14:creationId xmlns:p14="http://schemas.microsoft.com/office/powerpoint/2010/main" val="2863845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对于全局变量值的修改：</a:t>
            </a:r>
            <a:r>
              <a:rPr lang="en-US" altLang="zh-CN" dirty="0" smtClean="0"/>
              <a:t>sum += </a:t>
            </a:r>
            <a:r>
              <a:rPr lang="en-US" altLang="zh-CN" dirty="0" err="1" smtClean="0"/>
              <a:t>sqrt</a:t>
            </a:r>
            <a:r>
              <a:rPr lang="en-US" altLang="zh-CN" dirty="0" smtClean="0"/>
              <a:t>(</a:t>
            </a:r>
            <a:r>
              <a:rPr lang="en-US" altLang="zh-CN" dirty="0" err="1" smtClean="0"/>
              <a:t>i</a:t>
            </a:r>
            <a:r>
              <a:rPr lang="en-US" altLang="zh-CN" dirty="0" smtClean="0"/>
              <a:t>);</a:t>
            </a:r>
            <a:r>
              <a:rPr lang="zh-CN" altLang="en-US" sz="1200" b="0" i="0" kern="1200" dirty="0" smtClean="0">
                <a:solidFill>
                  <a:schemeClr val="tx1"/>
                </a:solidFill>
                <a:effectLst/>
                <a:latin typeface="+mn-lt"/>
                <a:ea typeface="+mn-ea"/>
                <a:cs typeface="+mn-cs"/>
              </a:rPr>
              <a:t>这条语句，它并非是原子的。它其实是很多条指令的组合才能完成。假设在某个设备上，这条语句通过下面这几个步骤来完成。它们的时序如图所示。</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在时间点</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的时候，所有线程对于</a:t>
            </a:r>
            <a:r>
              <a:rPr lang="en-US" altLang="zh-CN" sz="1200" b="0" i="0" kern="1200" dirty="0" smtClean="0">
                <a:solidFill>
                  <a:schemeClr val="tx1"/>
                </a:solidFill>
                <a:effectLst/>
                <a:latin typeface="+mn-lt"/>
                <a:ea typeface="+mn-ea"/>
                <a:cs typeface="+mn-cs"/>
              </a:rPr>
              <a:t>sum</a:t>
            </a:r>
            <a:r>
              <a:rPr lang="zh-CN" altLang="en-US" sz="1200" b="0" i="0" kern="1200" dirty="0" smtClean="0">
                <a:solidFill>
                  <a:schemeClr val="tx1"/>
                </a:solidFill>
                <a:effectLst/>
                <a:latin typeface="+mn-lt"/>
                <a:ea typeface="+mn-ea"/>
                <a:cs typeface="+mn-cs"/>
              </a:rPr>
              <a:t>变量的值是一致的。</a:t>
            </a:r>
          </a:p>
          <a:p>
            <a:r>
              <a:rPr lang="zh-CN" altLang="en-US" sz="1200" b="0" i="0" kern="1200" dirty="0" smtClean="0">
                <a:solidFill>
                  <a:schemeClr val="tx1"/>
                </a:solidFill>
                <a:effectLst/>
                <a:latin typeface="+mn-lt"/>
                <a:ea typeface="+mn-ea"/>
                <a:cs typeface="+mn-cs"/>
              </a:rPr>
              <a:t>但是在时间点</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之后，</a:t>
            </a:r>
            <a:r>
              <a:rPr lang="en-US" altLang="zh-CN" sz="1200" b="0" i="0" kern="1200" dirty="0" smtClean="0">
                <a:solidFill>
                  <a:schemeClr val="tx1"/>
                </a:solidFill>
                <a:effectLst/>
                <a:latin typeface="+mn-lt"/>
                <a:ea typeface="+mn-ea"/>
                <a:cs typeface="+mn-cs"/>
              </a:rPr>
              <a:t>thread3</a:t>
            </a:r>
            <a:r>
              <a:rPr lang="zh-CN" altLang="en-US" sz="1200" b="0" i="0" kern="1200" dirty="0" smtClean="0">
                <a:solidFill>
                  <a:schemeClr val="tx1"/>
                </a:solidFill>
                <a:effectLst/>
                <a:latin typeface="+mn-lt"/>
                <a:ea typeface="+mn-ea"/>
                <a:cs typeface="+mn-cs"/>
              </a:rPr>
              <a:t>上已经对</a:t>
            </a:r>
            <a:r>
              <a:rPr lang="en-US" altLang="zh-CN" sz="1200" b="0" i="0" kern="1200" dirty="0" smtClean="0">
                <a:solidFill>
                  <a:schemeClr val="tx1"/>
                </a:solidFill>
                <a:effectLst/>
                <a:latin typeface="+mn-lt"/>
                <a:ea typeface="+mn-ea"/>
                <a:cs typeface="+mn-cs"/>
              </a:rPr>
              <a:t>sum</a:t>
            </a:r>
            <a:r>
              <a:rPr lang="zh-CN" altLang="en-US" sz="1200" b="0" i="0" kern="1200" dirty="0" smtClean="0">
                <a:solidFill>
                  <a:schemeClr val="tx1"/>
                </a:solidFill>
                <a:effectLst/>
                <a:latin typeface="+mn-lt"/>
                <a:ea typeface="+mn-ea"/>
                <a:cs typeface="+mn-cs"/>
              </a:rPr>
              <a:t>进行了赋值。而这个时候其他几个线程也同时在其他处理器上使用了这个值，那么这个时候它们所使用的值就是旧的（错误的）。最后得到的结果也自然是错的。</a:t>
            </a:r>
          </a:p>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26</a:t>
            </a:fld>
            <a:endParaRPr lang="zh-CN" altLang="en-US"/>
          </a:p>
        </p:txBody>
      </p:sp>
    </p:spTree>
    <p:extLst>
      <p:ext uri="{BB962C8B-B14F-4D97-AF65-F5344CB8AC3E}">
        <p14:creationId xmlns:p14="http://schemas.microsoft.com/office/powerpoint/2010/main" val="3670418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发生竞争条件是因为这些线程在同时访问共享数据，其中有些线程的改动没有让其他线程知道，导致其他线程在错误的基础上进行处理，结果自然也就是错误的。</a:t>
            </a:r>
          </a:p>
          <a:p>
            <a:r>
              <a:rPr lang="zh-CN" altLang="en-US" sz="1200" b="0" i="0" kern="1200" dirty="0" smtClean="0">
                <a:solidFill>
                  <a:schemeClr val="tx1"/>
                </a:solidFill>
                <a:effectLst/>
                <a:latin typeface="+mn-lt"/>
                <a:ea typeface="+mn-ea"/>
                <a:cs typeface="+mn-cs"/>
              </a:rPr>
              <a:t>如果一次只让一个线程访问共享数据，访问完了再让其他线程接着访问，这样就可以避免问题的发生。</a:t>
            </a:r>
          </a:p>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27</a:t>
            </a:fld>
            <a:endParaRPr lang="zh-CN" altLang="en-US"/>
          </a:p>
        </p:txBody>
      </p:sp>
    </p:spTree>
    <p:extLst>
      <p:ext uri="{BB962C8B-B14F-4D97-AF65-F5344CB8AC3E}">
        <p14:creationId xmlns:p14="http://schemas.microsoft.com/office/powerpoint/2010/main" val="3678392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30</a:t>
            </a:fld>
            <a:endParaRPr lang="zh-CN" altLang="en-US"/>
          </a:p>
        </p:txBody>
      </p:sp>
    </p:spTree>
    <p:extLst>
      <p:ext uri="{BB962C8B-B14F-4D97-AF65-F5344CB8AC3E}">
        <p14:creationId xmlns:p14="http://schemas.microsoft.com/office/powerpoint/2010/main" val="333127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这段代码的改变在于两处：</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）通过一个局部变量保存当前线程的处理结果</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）在汇总总结过的时候进行锁保护</a:t>
            </a:r>
          </a:p>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31</a:t>
            </a:fld>
            <a:endParaRPr lang="zh-CN" altLang="en-US"/>
          </a:p>
        </p:txBody>
      </p:sp>
    </p:spTree>
    <p:extLst>
      <p:ext uri="{BB962C8B-B14F-4D97-AF65-F5344CB8AC3E}">
        <p14:creationId xmlns:p14="http://schemas.microsoft.com/office/powerpoint/2010/main" val="3291506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这段代码的改变在于两处：</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）通过一个局部变量保存当前线程的处理结果</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）在汇总总结过的时候进行锁保护</a:t>
            </a:r>
          </a:p>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32</a:t>
            </a:fld>
            <a:endParaRPr lang="zh-CN" altLang="en-US"/>
          </a:p>
        </p:txBody>
      </p:sp>
    </p:spTree>
    <p:extLst>
      <p:ext uri="{BB962C8B-B14F-4D97-AF65-F5344CB8AC3E}">
        <p14:creationId xmlns:p14="http://schemas.microsoft.com/office/powerpoint/2010/main" val="2446257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33</a:t>
            </a:fld>
            <a:endParaRPr lang="zh-CN" altLang="en-US"/>
          </a:p>
        </p:txBody>
      </p:sp>
    </p:spTree>
    <p:extLst>
      <p:ext uri="{BB962C8B-B14F-4D97-AF65-F5344CB8AC3E}">
        <p14:creationId xmlns:p14="http://schemas.microsoft.com/office/powerpoint/2010/main" val="2486084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34</a:t>
            </a:fld>
            <a:endParaRPr lang="zh-CN" altLang="en-US"/>
          </a:p>
        </p:txBody>
      </p:sp>
    </p:spTree>
    <p:extLst>
      <p:ext uri="{BB962C8B-B14F-4D97-AF65-F5344CB8AC3E}">
        <p14:creationId xmlns:p14="http://schemas.microsoft.com/office/powerpoint/2010/main" val="224126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spcBef>
                <a:spcPct val="0"/>
              </a:spcBef>
              <a:buFontTx/>
              <a:buNone/>
            </a:pPr>
            <a:r>
              <a:rPr lang="en-US" altLang="en-US" sz="1200" b="1" dirty="0" smtClean="0">
                <a:solidFill>
                  <a:srgbClr val="FF0000"/>
                </a:solidFill>
              </a:rPr>
              <a:t>Memory-wall challenge:</a:t>
            </a:r>
          </a:p>
          <a:p>
            <a:pPr eaLnBrk="1" hangingPunct="1">
              <a:lnSpc>
                <a:spcPct val="80000"/>
              </a:lnSpc>
              <a:spcBef>
                <a:spcPct val="0"/>
              </a:spcBef>
              <a:buFontTx/>
              <a:buNone/>
            </a:pPr>
            <a:r>
              <a:rPr lang="en-US" altLang="en-US" sz="1200" dirty="0" smtClean="0"/>
              <a:t>Memory already limits single-processor performance. How can we design a memory system that provides a bandwidth of several terabytes/s for data-intensive high-performance applications?</a:t>
            </a:r>
          </a:p>
          <a:p>
            <a:pPr eaLnBrk="1" hangingPunct="1">
              <a:lnSpc>
                <a:spcPct val="80000"/>
              </a:lnSpc>
              <a:spcBef>
                <a:spcPct val="0"/>
              </a:spcBef>
              <a:buFontTx/>
              <a:buNone/>
            </a:pPr>
            <a:endParaRPr lang="en-US" altLang="en-US" sz="1000" dirty="0" smtClean="0"/>
          </a:p>
          <a:p>
            <a:pPr eaLnBrk="1" hangingPunct="1">
              <a:lnSpc>
                <a:spcPct val="80000"/>
              </a:lnSpc>
              <a:spcBef>
                <a:spcPct val="0"/>
              </a:spcBef>
              <a:buFontTx/>
              <a:buNone/>
            </a:pPr>
            <a:r>
              <a:rPr lang="en-US" altLang="en-US" sz="1200" b="1" dirty="0" smtClean="0">
                <a:solidFill>
                  <a:srgbClr val="FF0000"/>
                </a:solidFill>
              </a:rPr>
              <a:t>Power-wall challenge:</a:t>
            </a:r>
          </a:p>
          <a:p>
            <a:pPr eaLnBrk="1" hangingPunct="1">
              <a:lnSpc>
                <a:spcPct val="80000"/>
              </a:lnSpc>
              <a:spcBef>
                <a:spcPct val="0"/>
              </a:spcBef>
              <a:buFontTx/>
              <a:buNone/>
            </a:pPr>
            <a:r>
              <a:rPr lang="en-US" altLang="en-US" sz="1200" dirty="0" smtClean="0"/>
              <a:t>When there are millions of processing nodes, each drawing a few watts of power, we are faced with the energy bill and cooling challenges of MWs of power dissipation, even ignoring the power needs of the interconnection network and peripheral devices</a:t>
            </a:r>
          </a:p>
          <a:p>
            <a:pPr eaLnBrk="1" hangingPunct="1">
              <a:lnSpc>
                <a:spcPct val="80000"/>
              </a:lnSpc>
              <a:spcBef>
                <a:spcPct val="0"/>
              </a:spcBef>
              <a:buFontTx/>
              <a:buNone/>
            </a:pPr>
            <a:endParaRPr lang="en-US" altLang="en-US" sz="1000" dirty="0" smtClean="0"/>
          </a:p>
          <a:p>
            <a:pPr eaLnBrk="1" hangingPunct="1">
              <a:lnSpc>
                <a:spcPct val="80000"/>
              </a:lnSpc>
              <a:spcBef>
                <a:spcPct val="0"/>
              </a:spcBef>
              <a:buFontTx/>
              <a:buNone/>
            </a:pPr>
            <a:r>
              <a:rPr lang="en-US" altLang="en-US" sz="1200" b="1" dirty="0" smtClean="0">
                <a:solidFill>
                  <a:srgbClr val="FF0000"/>
                </a:solidFill>
              </a:rPr>
              <a:t>Reliability-wall challenge:</a:t>
            </a:r>
          </a:p>
          <a:p>
            <a:pPr eaLnBrk="1" hangingPunct="1">
              <a:lnSpc>
                <a:spcPct val="80000"/>
              </a:lnSpc>
              <a:spcBef>
                <a:spcPct val="0"/>
              </a:spcBef>
              <a:buFontTx/>
              <a:buNone/>
            </a:pPr>
            <a:r>
              <a:rPr lang="en-US" altLang="en-US" sz="1200" dirty="0" smtClean="0"/>
              <a:t>Ensuring continuous and correct functioning of a system with many thousands or even millions of processing nodes is non-trivial, given that a few of the nodes are bound to malfunction at an given time</a:t>
            </a:r>
          </a:p>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3</a:t>
            </a:fld>
            <a:endParaRPr lang="zh-CN" altLang="en-US"/>
          </a:p>
        </p:txBody>
      </p:sp>
    </p:spTree>
    <p:extLst>
      <p:ext uri="{BB962C8B-B14F-4D97-AF65-F5344CB8AC3E}">
        <p14:creationId xmlns:p14="http://schemas.microsoft.com/office/powerpoint/2010/main" val="181285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35</a:t>
            </a:fld>
            <a:endParaRPr lang="zh-CN" altLang="en-US"/>
          </a:p>
        </p:txBody>
      </p:sp>
    </p:spTree>
    <p:extLst>
      <p:ext uri="{BB962C8B-B14F-4D97-AF65-F5344CB8AC3E}">
        <p14:creationId xmlns:p14="http://schemas.microsoft.com/office/powerpoint/2010/main" val="601876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AMD</a:t>
            </a:r>
            <a:r>
              <a:rPr lang="zh-CN" altLang="en-US" sz="1200" b="0" i="0" kern="1200" dirty="0" smtClean="0">
                <a:solidFill>
                  <a:schemeClr val="tx1"/>
                </a:solidFill>
                <a:effectLst/>
                <a:latin typeface="+mn-lt"/>
                <a:ea typeface="+mn-ea"/>
                <a:cs typeface="+mn-cs"/>
              </a:rPr>
              <a:t>提到了一个例子，以制造同样</a:t>
            </a:r>
            <a:r>
              <a:rPr lang="en-US" altLang="zh-CN" sz="1200" b="0" i="0" kern="1200" dirty="0" smtClean="0">
                <a:solidFill>
                  <a:schemeClr val="tx1"/>
                </a:solidFill>
                <a:effectLst/>
                <a:latin typeface="+mn-lt"/>
                <a:ea typeface="+mn-ea"/>
                <a:cs typeface="+mn-cs"/>
              </a:rPr>
              <a:t>250mm2</a:t>
            </a:r>
            <a:r>
              <a:rPr lang="zh-CN" altLang="en-US" sz="1200" b="0" i="0" kern="1200" dirty="0" smtClean="0">
                <a:solidFill>
                  <a:schemeClr val="tx1"/>
                </a:solidFill>
                <a:effectLst/>
                <a:latin typeface="+mn-lt"/>
                <a:ea typeface="+mn-ea"/>
                <a:cs typeface="+mn-cs"/>
              </a:rPr>
              <a:t>的晶圆核心为例子，对比了</a:t>
            </a:r>
            <a:r>
              <a:rPr lang="en-US" altLang="zh-CN" sz="1200" b="0" i="0" kern="1200" dirty="0" smtClean="0">
                <a:solidFill>
                  <a:schemeClr val="tx1"/>
                </a:solidFill>
                <a:effectLst/>
                <a:latin typeface="+mn-lt"/>
                <a:ea typeface="+mn-ea"/>
                <a:cs typeface="+mn-cs"/>
              </a:rPr>
              <a:t>45nm</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7nm</a:t>
            </a:r>
            <a:r>
              <a:rPr lang="zh-CN" altLang="en-US" sz="1200" b="0" i="0" kern="1200" dirty="0" smtClean="0">
                <a:solidFill>
                  <a:schemeClr val="tx1"/>
                </a:solidFill>
                <a:effectLst/>
                <a:latin typeface="+mn-lt"/>
                <a:ea typeface="+mn-ea"/>
                <a:cs typeface="+mn-cs"/>
              </a:rPr>
              <a:t>工艺的成本，</a:t>
            </a:r>
            <a:r>
              <a:rPr lang="en-US" altLang="zh-CN" sz="1200" b="0" i="0" kern="1200" dirty="0" smtClean="0">
                <a:solidFill>
                  <a:schemeClr val="tx1"/>
                </a:solidFill>
                <a:effectLst/>
                <a:latin typeface="+mn-lt"/>
                <a:ea typeface="+mn-ea"/>
                <a:cs typeface="+mn-cs"/>
              </a:rPr>
              <a:t>45nm</a:t>
            </a:r>
            <a:r>
              <a:rPr lang="zh-CN" altLang="en-US" sz="1200" b="0" i="0" kern="1200" dirty="0" smtClean="0">
                <a:solidFill>
                  <a:schemeClr val="tx1"/>
                </a:solidFill>
                <a:effectLst/>
                <a:latin typeface="+mn-lt"/>
                <a:ea typeface="+mn-ea"/>
                <a:cs typeface="+mn-cs"/>
              </a:rPr>
              <a:t>工艺的成本为</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基准的话，</a:t>
            </a:r>
            <a:r>
              <a:rPr lang="en-US" altLang="zh-CN" sz="1200" b="0" i="0" kern="1200" dirty="0" smtClean="0">
                <a:solidFill>
                  <a:schemeClr val="tx1"/>
                </a:solidFill>
                <a:effectLst/>
                <a:latin typeface="+mn-lt"/>
                <a:ea typeface="+mn-ea"/>
                <a:cs typeface="+mn-cs"/>
              </a:rPr>
              <a:t>28nm</a:t>
            </a:r>
            <a:r>
              <a:rPr lang="zh-CN" altLang="en-US" sz="1200" b="0" i="0" kern="1200" dirty="0" smtClean="0">
                <a:solidFill>
                  <a:schemeClr val="tx1"/>
                </a:solidFill>
                <a:effectLst/>
                <a:latin typeface="+mn-lt"/>
                <a:ea typeface="+mn-ea"/>
                <a:cs typeface="+mn-cs"/>
              </a:rPr>
              <a:t>工艺的成本大概是</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20nm</a:t>
            </a:r>
            <a:r>
              <a:rPr lang="zh-CN" altLang="en-US" sz="1200" b="0" i="0" kern="1200" dirty="0" smtClean="0">
                <a:solidFill>
                  <a:schemeClr val="tx1"/>
                </a:solidFill>
                <a:effectLst/>
                <a:latin typeface="+mn-lt"/>
                <a:ea typeface="+mn-ea"/>
                <a:cs typeface="+mn-cs"/>
              </a:rPr>
              <a:t>节点是</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14/16nm</a:t>
            </a:r>
            <a:r>
              <a:rPr lang="zh-CN" altLang="en-US" sz="1200" b="0" i="0" kern="1200" dirty="0" smtClean="0">
                <a:solidFill>
                  <a:schemeClr val="tx1"/>
                </a:solidFill>
                <a:effectLst/>
                <a:latin typeface="+mn-lt"/>
                <a:ea typeface="+mn-ea"/>
                <a:cs typeface="+mn-cs"/>
              </a:rPr>
              <a:t>节点略高于</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，但是到了</a:t>
            </a:r>
            <a:r>
              <a:rPr lang="en-US" altLang="zh-CN" sz="1200" b="0" i="0" kern="1200" dirty="0" smtClean="0">
                <a:solidFill>
                  <a:schemeClr val="tx1"/>
                </a:solidFill>
                <a:effectLst/>
                <a:latin typeface="+mn-lt"/>
                <a:ea typeface="+mn-ea"/>
                <a:cs typeface="+mn-cs"/>
              </a:rPr>
              <a:t>7nm</a:t>
            </a:r>
            <a:r>
              <a:rPr lang="zh-CN" altLang="en-US" sz="1200" b="0" i="0" kern="1200" dirty="0" smtClean="0">
                <a:solidFill>
                  <a:schemeClr val="tx1"/>
                </a:solidFill>
                <a:effectLst/>
                <a:latin typeface="+mn-lt"/>
                <a:ea typeface="+mn-ea"/>
                <a:cs typeface="+mn-cs"/>
              </a:rPr>
              <a:t>节点，成本就增长到了</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，相比现在的</a:t>
            </a:r>
            <a:r>
              <a:rPr lang="en-US" altLang="zh-CN" sz="1200" b="0" i="0" kern="1200" dirty="0" smtClean="0">
                <a:solidFill>
                  <a:schemeClr val="tx1"/>
                </a:solidFill>
                <a:effectLst/>
                <a:latin typeface="+mn-lt"/>
                <a:ea typeface="+mn-ea"/>
                <a:cs typeface="+mn-cs"/>
              </a:rPr>
              <a:t>14/16nm</a:t>
            </a:r>
            <a:r>
              <a:rPr lang="zh-CN" altLang="en-US" sz="1200" b="0" i="0" kern="1200" dirty="0" smtClean="0">
                <a:solidFill>
                  <a:schemeClr val="tx1"/>
                </a:solidFill>
                <a:effectLst/>
                <a:latin typeface="+mn-lt"/>
                <a:ea typeface="+mn-ea"/>
                <a:cs typeface="+mn-cs"/>
              </a:rPr>
              <a:t>工艺成本翻倍。</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28nm</a:t>
            </a:r>
            <a:r>
              <a:rPr lang="zh-CN" altLang="en-US" sz="1200" b="0" i="0" kern="1200" dirty="0" smtClean="0">
                <a:solidFill>
                  <a:schemeClr val="tx1"/>
                </a:solidFill>
                <a:effectLst/>
                <a:latin typeface="+mn-lt"/>
                <a:ea typeface="+mn-ea"/>
                <a:cs typeface="+mn-cs"/>
              </a:rPr>
              <a:t>节点上开发芯片只要</a:t>
            </a:r>
            <a:r>
              <a:rPr lang="en-US" altLang="zh-CN" sz="1200" b="0" i="0" kern="1200" dirty="0" smtClean="0">
                <a:solidFill>
                  <a:schemeClr val="tx1"/>
                </a:solidFill>
                <a:effectLst/>
                <a:latin typeface="+mn-lt"/>
                <a:ea typeface="+mn-ea"/>
                <a:cs typeface="+mn-cs"/>
              </a:rPr>
              <a:t>5130</a:t>
            </a:r>
            <a:r>
              <a:rPr lang="zh-CN" altLang="en-US" sz="1200" b="0" i="0" kern="1200" dirty="0" smtClean="0">
                <a:solidFill>
                  <a:schemeClr val="tx1"/>
                </a:solidFill>
                <a:effectLst/>
                <a:latin typeface="+mn-lt"/>
                <a:ea typeface="+mn-ea"/>
                <a:cs typeface="+mn-cs"/>
              </a:rPr>
              <a:t>万美元投入，</a:t>
            </a:r>
            <a:r>
              <a:rPr lang="en-US" altLang="zh-CN" sz="1200" b="0" i="0" kern="1200" dirty="0" smtClean="0">
                <a:solidFill>
                  <a:schemeClr val="tx1"/>
                </a:solidFill>
                <a:effectLst/>
                <a:latin typeface="+mn-lt"/>
                <a:ea typeface="+mn-ea"/>
                <a:cs typeface="+mn-cs"/>
              </a:rPr>
              <a:t>16nm</a:t>
            </a:r>
            <a:r>
              <a:rPr lang="zh-CN" altLang="en-US" sz="1200" b="0" i="0" kern="1200" dirty="0" smtClean="0">
                <a:solidFill>
                  <a:schemeClr val="tx1"/>
                </a:solidFill>
                <a:effectLst/>
                <a:latin typeface="+mn-lt"/>
                <a:ea typeface="+mn-ea"/>
                <a:cs typeface="+mn-cs"/>
              </a:rPr>
              <a:t>节点需要</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亿美元，</a:t>
            </a:r>
            <a:r>
              <a:rPr lang="en-US" altLang="zh-CN" sz="1200" b="0" i="0" kern="1200" dirty="0" smtClean="0">
                <a:solidFill>
                  <a:schemeClr val="tx1"/>
                </a:solidFill>
                <a:effectLst/>
                <a:latin typeface="+mn-lt"/>
                <a:ea typeface="+mn-ea"/>
                <a:cs typeface="+mn-cs"/>
              </a:rPr>
              <a:t>7nm</a:t>
            </a:r>
            <a:r>
              <a:rPr lang="zh-CN" altLang="en-US" sz="1200" b="0" i="0" kern="1200" dirty="0" smtClean="0">
                <a:solidFill>
                  <a:schemeClr val="tx1"/>
                </a:solidFill>
                <a:effectLst/>
                <a:latin typeface="+mn-lt"/>
                <a:ea typeface="+mn-ea"/>
                <a:cs typeface="+mn-cs"/>
              </a:rPr>
              <a:t>节点需要</a:t>
            </a:r>
            <a:r>
              <a:rPr lang="en-US" altLang="zh-CN" sz="1200" b="0" i="0" kern="1200" dirty="0" smtClean="0">
                <a:solidFill>
                  <a:schemeClr val="tx1"/>
                </a:solidFill>
                <a:effectLst/>
                <a:latin typeface="+mn-lt"/>
                <a:ea typeface="+mn-ea"/>
                <a:cs typeface="+mn-cs"/>
              </a:rPr>
              <a:t>2.97</a:t>
            </a:r>
            <a:r>
              <a:rPr lang="zh-CN" altLang="en-US" sz="1200" b="0" i="0" kern="1200" dirty="0" smtClean="0">
                <a:solidFill>
                  <a:schemeClr val="tx1"/>
                </a:solidFill>
                <a:effectLst/>
                <a:latin typeface="+mn-lt"/>
                <a:ea typeface="+mn-ea"/>
                <a:cs typeface="+mn-cs"/>
              </a:rPr>
              <a:t>亿美元。</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从技术上来说</a:t>
            </a:r>
            <a:r>
              <a:rPr lang="en-US" altLang="zh-CN" sz="1200" b="0" i="0" kern="1200" dirty="0" smtClean="0">
                <a:solidFill>
                  <a:schemeClr val="tx1"/>
                </a:solidFill>
                <a:effectLst/>
                <a:latin typeface="+mn-lt"/>
                <a:ea typeface="+mn-ea"/>
                <a:cs typeface="+mn-cs"/>
              </a:rPr>
              <a:t>10nm</a:t>
            </a:r>
            <a:r>
              <a:rPr lang="zh-CN" altLang="en-US" sz="1200" b="0" i="0" kern="1200" dirty="0" smtClean="0">
                <a:solidFill>
                  <a:schemeClr val="tx1"/>
                </a:solidFill>
                <a:effectLst/>
                <a:latin typeface="+mn-lt"/>
                <a:ea typeface="+mn-ea"/>
                <a:cs typeface="+mn-cs"/>
              </a:rPr>
              <a:t>及以下的工艺就难多了，英特尔迄今都没有能量产</a:t>
            </a:r>
            <a:r>
              <a:rPr lang="en-US" altLang="zh-CN" sz="1200" b="0" i="0" kern="1200" dirty="0" smtClean="0">
                <a:solidFill>
                  <a:schemeClr val="tx1"/>
                </a:solidFill>
                <a:effectLst/>
                <a:latin typeface="+mn-lt"/>
                <a:ea typeface="+mn-ea"/>
                <a:cs typeface="+mn-cs"/>
              </a:rPr>
              <a:t>10nm</a:t>
            </a:r>
            <a:r>
              <a:rPr lang="zh-CN" altLang="en-US" sz="1200" b="0" i="0" kern="1200" dirty="0" smtClean="0">
                <a:solidFill>
                  <a:schemeClr val="tx1"/>
                </a:solidFill>
                <a:effectLst/>
                <a:latin typeface="+mn-lt"/>
                <a:ea typeface="+mn-ea"/>
                <a:cs typeface="+mn-cs"/>
              </a:rPr>
              <a:t>工艺呢，台积电、三星虽然做到了</a:t>
            </a:r>
            <a:r>
              <a:rPr lang="en-US" altLang="zh-CN" sz="1200" b="0" i="0" kern="1200" dirty="0" smtClean="0">
                <a:solidFill>
                  <a:schemeClr val="tx1"/>
                </a:solidFill>
                <a:effectLst/>
                <a:latin typeface="+mn-lt"/>
                <a:ea typeface="+mn-ea"/>
                <a:cs typeface="+mn-cs"/>
              </a:rPr>
              <a:t>7nm</a:t>
            </a:r>
            <a:r>
              <a:rPr lang="zh-CN" altLang="en-US" sz="1200" b="0" i="0" kern="1200" dirty="0" smtClean="0">
                <a:solidFill>
                  <a:schemeClr val="tx1"/>
                </a:solidFill>
                <a:effectLst/>
                <a:latin typeface="+mn-lt"/>
                <a:ea typeface="+mn-ea"/>
                <a:cs typeface="+mn-cs"/>
              </a:rPr>
              <a:t>级别</a:t>
            </a:r>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4</a:t>
            </a:fld>
            <a:endParaRPr lang="zh-CN" altLang="en-US"/>
          </a:p>
        </p:txBody>
      </p:sp>
    </p:spTree>
    <p:extLst>
      <p:ext uri="{BB962C8B-B14F-4D97-AF65-F5344CB8AC3E}">
        <p14:creationId xmlns:p14="http://schemas.microsoft.com/office/powerpoint/2010/main" val="93138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2020</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22</a:t>
            </a:r>
            <a:r>
              <a:rPr lang="zh-CN" altLang="en-US" sz="1200" b="0" i="0" kern="1200" dirty="0" smtClean="0">
                <a:solidFill>
                  <a:schemeClr val="tx1"/>
                </a:solidFill>
                <a:effectLst/>
                <a:latin typeface="+mn-lt"/>
                <a:ea typeface="+mn-ea"/>
                <a:cs typeface="+mn-cs"/>
              </a:rPr>
              <a:t>日公布的最新全球超级计算机 </a:t>
            </a:r>
            <a:r>
              <a:rPr lang="en-US" altLang="zh-CN" sz="1200" b="0" i="0" kern="1200" dirty="0" smtClean="0">
                <a:solidFill>
                  <a:schemeClr val="tx1"/>
                </a:solidFill>
                <a:effectLst/>
                <a:latin typeface="+mn-lt"/>
                <a:ea typeface="+mn-ea"/>
                <a:cs typeface="+mn-cs"/>
              </a:rPr>
              <a:t>TOP 500</a:t>
            </a:r>
            <a:r>
              <a:rPr lang="zh-CN" altLang="en-US" sz="1200" b="0" i="0" kern="1200" dirty="0" smtClean="0">
                <a:solidFill>
                  <a:schemeClr val="tx1"/>
                </a:solidFill>
                <a:effectLst/>
                <a:latin typeface="+mn-lt"/>
                <a:ea typeface="+mn-ea"/>
                <a:cs typeface="+mn-cs"/>
              </a:rPr>
              <a:t>榜单上，夺得冠军的是日本的超算</a:t>
            </a:r>
            <a:r>
              <a:rPr lang="en-US" altLang="zh-CN" sz="1200" b="0" i="0" kern="1200" dirty="0" err="1" smtClean="0">
                <a:solidFill>
                  <a:schemeClr val="tx1"/>
                </a:solidFill>
                <a:effectLst/>
                <a:latin typeface="+mn-lt"/>
                <a:ea typeface="+mn-ea"/>
                <a:cs typeface="+mn-cs"/>
              </a:rPr>
              <a:t>Fugaku</a:t>
            </a:r>
            <a:r>
              <a:rPr lang="zh-CN" altLang="en-US" sz="1200" b="0" i="0" kern="1200" dirty="0" smtClean="0">
                <a:solidFill>
                  <a:schemeClr val="tx1"/>
                </a:solidFill>
                <a:effectLst/>
                <a:latin typeface="+mn-lt"/>
                <a:ea typeface="+mn-ea"/>
                <a:cs typeface="+mn-cs"/>
              </a:rPr>
              <a:t>，中文名字叫“富岳”，该系统日本理化学研究所</a:t>
            </a:r>
            <a:r>
              <a:rPr lang="en-US" altLang="zh-CN" sz="1200" b="0" i="0" kern="1200" dirty="0" smtClean="0">
                <a:solidFill>
                  <a:schemeClr val="tx1"/>
                </a:solidFill>
                <a:effectLst/>
                <a:latin typeface="+mn-lt"/>
                <a:ea typeface="+mn-ea"/>
                <a:cs typeface="+mn-cs"/>
              </a:rPr>
              <a:t>(RIKEN) </a:t>
            </a:r>
            <a:r>
              <a:rPr lang="zh-CN" altLang="en-US" sz="1200" b="0" i="0" kern="1200" dirty="0" smtClean="0">
                <a:solidFill>
                  <a:schemeClr val="tx1"/>
                </a:solidFill>
                <a:effectLst/>
                <a:latin typeface="+mn-lt"/>
                <a:ea typeface="+mn-ea"/>
                <a:cs typeface="+mn-cs"/>
              </a:rPr>
              <a:t>与富士通公司共同开发。 </a:t>
            </a:r>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5</a:t>
            </a:fld>
            <a:endParaRPr lang="zh-CN" altLang="en-US"/>
          </a:p>
        </p:txBody>
      </p:sp>
    </p:spTree>
    <p:extLst>
      <p:ext uri="{BB962C8B-B14F-4D97-AF65-F5344CB8AC3E}">
        <p14:creationId xmlns:p14="http://schemas.microsoft.com/office/powerpoint/2010/main" val="1397365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数千颗昇腾</a:t>
            </a:r>
            <a:r>
              <a:rPr lang="en-US" altLang="zh-CN" sz="1200" b="0" i="0" kern="1200" dirty="0" smtClean="0">
                <a:solidFill>
                  <a:schemeClr val="tx1"/>
                </a:solidFill>
                <a:effectLst/>
                <a:latin typeface="+mn-lt"/>
                <a:ea typeface="+mn-ea"/>
                <a:cs typeface="+mn-cs"/>
              </a:rPr>
              <a:t>910 AI</a:t>
            </a:r>
            <a:r>
              <a:rPr lang="zh-CN" altLang="en-US" sz="1200" b="0" i="0" kern="1200" dirty="0" smtClean="0">
                <a:solidFill>
                  <a:schemeClr val="tx1"/>
                </a:solidFill>
                <a:effectLst/>
                <a:latin typeface="+mn-lt"/>
                <a:ea typeface="+mn-ea"/>
                <a:cs typeface="+mn-cs"/>
              </a:rPr>
              <a:t>处理器互联，每颗昇腾</a:t>
            </a:r>
            <a:r>
              <a:rPr lang="en-US" altLang="zh-CN" sz="1200" b="0" i="0" kern="1200" dirty="0" smtClean="0">
                <a:solidFill>
                  <a:schemeClr val="tx1"/>
                </a:solidFill>
                <a:effectLst/>
                <a:latin typeface="+mn-lt"/>
                <a:ea typeface="+mn-ea"/>
                <a:cs typeface="+mn-cs"/>
              </a:rPr>
              <a:t>910AI</a:t>
            </a:r>
            <a:r>
              <a:rPr lang="zh-CN" altLang="en-US" sz="1200" b="0" i="0" kern="1200" dirty="0" smtClean="0">
                <a:solidFill>
                  <a:schemeClr val="tx1"/>
                </a:solidFill>
                <a:effectLst/>
                <a:latin typeface="+mn-lt"/>
                <a:ea typeface="+mn-ea"/>
                <a:cs typeface="+mn-cs"/>
              </a:rPr>
              <a:t>处理器内置</a:t>
            </a:r>
            <a:r>
              <a:rPr lang="en-US" altLang="zh-CN" sz="1200" b="0" i="0" kern="1200" dirty="0" smtClean="0">
                <a:solidFill>
                  <a:schemeClr val="tx1"/>
                </a:solidFill>
                <a:effectLst/>
                <a:latin typeface="+mn-lt"/>
                <a:ea typeface="+mn-ea"/>
                <a:cs typeface="+mn-cs"/>
              </a:rPr>
              <a:t>32</a:t>
            </a:r>
            <a:r>
              <a:rPr lang="zh-CN" altLang="en-US" sz="1200" b="0" i="0" kern="1200" dirty="0" smtClean="0">
                <a:solidFill>
                  <a:schemeClr val="tx1"/>
                </a:solidFill>
                <a:effectLst/>
                <a:latin typeface="+mn-lt"/>
                <a:ea typeface="+mn-ea"/>
                <a:cs typeface="+mn-cs"/>
              </a:rPr>
              <a:t>个达芬奇</a:t>
            </a:r>
            <a:r>
              <a:rPr lang="en-US" altLang="zh-CN" sz="1200" b="0" i="0" kern="1200" dirty="0" smtClean="0">
                <a:solidFill>
                  <a:schemeClr val="tx1"/>
                </a:solidFill>
                <a:effectLst/>
                <a:latin typeface="+mn-lt"/>
                <a:ea typeface="+mn-ea"/>
                <a:cs typeface="+mn-cs"/>
              </a:rPr>
              <a:t>AI Core</a:t>
            </a:r>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7</a:t>
            </a:fld>
            <a:endParaRPr lang="zh-CN" altLang="en-US"/>
          </a:p>
        </p:txBody>
      </p:sp>
    </p:spTree>
    <p:extLst>
      <p:ext uri="{BB962C8B-B14F-4D97-AF65-F5344CB8AC3E}">
        <p14:creationId xmlns:p14="http://schemas.microsoft.com/office/powerpoint/2010/main" val="332667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11</a:t>
            </a:fld>
            <a:endParaRPr lang="zh-CN" altLang="en-US"/>
          </a:p>
        </p:txBody>
      </p:sp>
    </p:spTree>
    <p:extLst>
      <p:ext uri="{BB962C8B-B14F-4D97-AF65-F5344CB8AC3E}">
        <p14:creationId xmlns:p14="http://schemas.microsoft.com/office/powerpoint/2010/main" val="3014722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13</a:t>
            </a:fld>
            <a:endParaRPr lang="zh-CN" altLang="en-US"/>
          </a:p>
        </p:txBody>
      </p:sp>
    </p:spTree>
    <p:extLst>
      <p:ext uri="{BB962C8B-B14F-4D97-AF65-F5344CB8AC3E}">
        <p14:creationId xmlns:p14="http://schemas.microsoft.com/office/powerpoint/2010/main" val="4144042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15</a:t>
            </a:fld>
            <a:endParaRPr lang="zh-CN" altLang="en-US"/>
          </a:p>
        </p:txBody>
      </p:sp>
    </p:spTree>
    <p:extLst>
      <p:ext uri="{BB962C8B-B14F-4D97-AF65-F5344CB8AC3E}">
        <p14:creationId xmlns:p14="http://schemas.microsoft.com/office/powerpoint/2010/main" val="326059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18BD45-526F-471B-B093-1C9E40C6B5AB}" type="slidenum">
              <a:rPr lang="zh-CN" altLang="en-US" smtClean="0"/>
              <a:t>19</a:t>
            </a:fld>
            <a:endParaRPr lang="zh-CN" altLang="en-US"/>
          </a:p>
        </p:txBody>
      </p:sp>
    </p:spTree>
    <p:extLst>
      <p:ext uri="{BB962C8B-B14F-4D97-AF65-F5344CB8AC3E}">
        <p14:creationId xmlns:p14="http://schemas.microsoft.com/office/powerpoint/2010/main" val="2846775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DF27325D-81BE-4905-968D-54D6F7E2678C}" type="datetimeFigureOut">
              <a:rPr lang="zh-CN" altLang="en-US" smtClean="0"/>
              <a:t>2025/4/15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338529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27325D-81BE-4905-968D-54D6F7E2678C}" type="datetimeFigureOut">
              <a:rPr lang="zh-CN" altLang="en-US" smtClean="0"/>
              <a:t>2025/4/15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241683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27325D-81BE-4905-968D-54D6F7E2678C}" type="datetimeFigureOut">
              <a:rPr lang="zh-CN" altLang="en-US" smtClean="0"/>
              <a:t>2025/4/15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384012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27325D-81BE-4905-968D-54D6F7E2678C}" type="datetimeFigureOut">
              <a:rPr lang="zh-CN" altLang="en-US" smtClean="0"/>
              <a:t>2025/4/15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3402571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DF27325D-81BE-4905-968D-54D6F7E2678C}" type="datetimeFigureOut">
              <a:rPr lang="zh-CN" altLang="en-US" smtClean="0"/>
              <a:t>2025/4/15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3400319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F27325D-81BE-4905-968D-54D6F7E2678C}" type="datetimeFigureOut">
              <a:rPr lang="zh-CN" altLang="en-US" smtClean="0"/>
              <a:t>2025/4/15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428814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F27325D-81BE-4905-968D-54D6F7E2678C}" type="datetimeFigureOut">
              <a:rPr lang="zh-CN" altLang="en-US" smtClean="0"/>
              <a:t>2025/4/15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43497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F27325D-81BE-4905-968D-54D6F7E2678C}" type="datetimeFigureOut">
              <a:rPr lang="zh-CN" altLang="en-US" smtClean="0"/>
              <a:t>2025/4/15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308754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27325D-81BE-4905-968D-54D6F7E2678C}" type="datetimeFigureOut">
              <a:rPr lang="zh-CN" altLang="en-US" smtClean="0"/>
              <a:t>2025/4/15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350416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F27325D-81BE-4905-968D-54D6F7E2678C}" type="datetimeFigureOut">
              <a:rPr lang="zh-CN" altLang="en-US" smtClean="0"/>
              <a:t>2025/4/15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356285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F27325D-81BE-4905-968D-54D6F7E2678C}" type="datetimeFigureOut">
              <a:rPr lang="zh-CN" altLang="en-US" smtClean="0"/>
              <a:t>2025/4/15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3813948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27325D-81BE-4905-968D-54D6F7E2678C}" type="datetimeFigureOut">
              <a:rPr lang="zh-CN" altLang="en-US" smtClean="0"/>
              <a:t>2025/4/15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79E4F-4ECC-4B38-9136-DF01A5EA0AB6}" type="slidenum">
              <a:rPr lang="zh-CN" altLang="en-US" smtClean="0"/>
              <a:t>‹#›</a:t>
            </a:fld>
            <a:endParaRPr lang="zh-CN" altLang="en-US"/>
          </a:p>
        </p:txBody>
      </p:sp>
    </p:spTree>
    <p:extLst>
      <p:ext uri="{BB962C8B-B14F-4D97-AF65-F5344CB8AC3E}">
        <p14:creationId xmlns:p14="http://schemas.microsoft.com/office/powerpoint/2010/main" val="2403568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intel/tbb"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967615"/>
            <a:ext cx="9144000" cy="2387600"/>
          </a:xfrm>
        </p:spPr>
        <p:txBody>
          <a:bodyPr>
            <a:normAutofit/>
          </a:bodyPr>
          <a:lstStyle/>
          <a:p>
            <a:r>
              <a:rPr lang="zh-CN" altLang="en-US" sz="7200" dirty="0" smtClean="0">
                <a:latin typeface="华文新魏" panose="02010800040101010101" pitchFamily="2" charset="-122"/>
                <a:ea typeface="华文新魏" panose="02010800040101010101" pitchFamily="2" charset="-122"/>
              </a:rPr>
              <a:t>并行程序设计</a:t>
            </a:r>
            <a:r>
              <a:rPr lang="en-US" altLang="zh-CN" sz="7200" dirty="0" smtClean="0">
                <a:latin typeface="华文新魏" panose="02010800040101010101" pitchFamily="2" charset="-122"/>
                <a:ea typeface="华文新魏" panose="02010800040101010101" pitchFamily="2" charset="-122"/>
              </a:rPr>
              <a:t>—C++</a:t>
            </a:r>
            <a:endParaRPr lang="zh-CN" altLang="en-US" sz="7200" dirty="0">
              <a:latin typeface="华文新魏" panose="02010800040101010101" pitchFamily="2" charset="-122"/>
              <a:ea typeface="华文新魏" panose="02010800040101010101" pitchFamily="2" charset="-122"/>
            </a:endParaRPr>
          </a:p>
        </p:txBody>
      </p:sp>
      <p:sp>
        <p:nvSpPr>
          <p:cNvPr id="3" name="副标题 2"/>
          <p:cNvSpPr>
            <a:spLocks noGrp="1"/>
          </p:cNvSpPr>
          <p:nvPr>
            <p:ph type="subTitle" idx="1"/>
          </p:nvPr>
        </p:nvSpPr>
        <p:spPr>
          <a:xfrm>
            <a:off x="1397391" y="3798983"/>
            <a:ext cx="9144000" cy="2081310"/>
          </a:xfrm>
        </p:spPr>
        <p:txBody>
          <a:bodyPr>
            <a:normAutofit fontScale="85000" lnSpcReduction="20000"/>
          </a:bodyPr>
          <a:lstStyle/>
          <a:p>
            <a:endParaRPr lang="en-US" altLang="zh-CN" sz="3600" dirty="0" smtClean="0"/>
          </a:p>
          <a:p>
            <a:pPr>
              <a:lnSpc>
                <a:spcPct val="120000"/>
              </a:lnSpc>
            </a:pPr>
            <a:r>
              <a:rPr lang="zh-CN" altLang="en-US" sz="4800" dirty="0" smtClean="0">
                <a:latin typeface="华文楷体" panose="02010600040101010101" pitchFamily="2" charset="-122"/>
                <a:ea typeface="华文楷体" panose="02010600040101010101" pitchFamily="2" charset="-122"/>
              </a:rPr>
              <a:t>左志强</a:t>
            </a:r>
            <a:endParaRPr lang="en-US" altLang="zh-CN" sz="4800" dirty="0" smtClean="0">
              <a:latin typeface="华文楷体" panose="02010600040101010101" pitchFamily="2" charset="-122"/>
              <a:ea typeface="华文楷体" panose="02010600040101010101" pitchFamily="2" charset="-122"/>
            </a:endParaRPr>
          </a:p>
          <a:p>
            <a:pPr>
              <a:lnSpc>
                <a:spcPct val="120000"/>
              </a:lnSpc>
            </a:pPr>
            <a:r>
              <a:rPr lang="zh-CN" altLang="en-US" sz="4800" smtClean="0">
                <a:latin typeface="华文楷体" panose="02010600040101010101" pitchFamily="2" charset="-122"/>
                <a:ea typeface="华文楷体" panose="02010600040101010101" pitchFamily="2" charset="-122"/>
              </a:rPr>
              <a:t>南京大学计算机学院</a:t>
            </a:r>
            <a:endParaRPr lang="en-US" altLang="zh-CN" sz="480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502648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并发与并行</a:t>
            </a:r>
          </a:p>
        </p:txBody>
      </p:sp>
      <p:sp>
        <p:nvSpPr>
          <p:cNvPr id="3" name="内容占位符 2"/>
          <p:cNvSpPr>
            <a:spLocks noGrp="1"/>
          </p:cNvSpPr>
          <p:nvPr>
            <p:ph idx="1"/>
          </p:nvPr>
        </p:nvSpPr>
        <p:spPr/>
        <p:txBody>
          <a:bodyPr/>
          <a:lstStyle/>
          <a:p>
            <a:r>
              <a:rPr lang="zh-CN" altLang="en-US" sz="3200" dirty="0">
                <a:latin typeface="华文楷体" panose="02010600040101010101" pitchFamily="2" charset="-122"/>
                <a:ea typeface="华文楷体" panose="02010600040101010101" pitchFamily="2" charset="-122"/>
              </a:rPr>
              <a:t>并发：同一时间段内可以交替处理多个操作</a:t>
            </a:r>
            <a:endParaRPr lang="en-US" altLang="zh-CN" sz="3200" dirty="0">
              <a:latin typeface="华文楷体" panose="02010600040101010101" pitchFamily="2" charset="-122"/>
              <a:ea typeface="华文楷体" panose="02010600040101010101" pitchFamily="2" charset="-122"/>
            </a:endParaRPr>
          </a:p>
          <a:p>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789" y="2933921"/>
            <a:ext cx="8919877" cy="3087051"/>
          </a:xfrm>
          <a:prstGeom prst="rect">
            <a:avLst/>
          </a:prstGeom>
        </p:spPr>
      </p:pic>
    </p:spTree>
    <p:extLst>
      <p:ext uri="{BB962C8B-B14F-4D97-AF65-F5344CB8AC3E}">
        <p14:creationId xmlns:p14="http://schemas.microsoft.com/office/powerpoint/2010/main" val="3516934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并发与并行</a:t>
            </a:r>
          </a:p>
        </p:txBody>
      </p:sp>
      <p:sp>
        <p:nvSpPr>
          <p:cNvPr id="6" name="内容占位符 5"/>
          <p:cNvSpPr>
            <a:spLocks noGrp="1"/>
          </p:cNvSpPr>
          <p:nvPr>
            <p:ph idx="1"/>
          </p:nvPr>
        </p:nvSpPr>
        <p:spPr/>
        <p:txBody>
          <a:bodyPr>
            <a:normAutofit/>
          </a:bodyPr>
          <a:lstStyle/>
          <a:p>
            <a:r>
              <a:rPr lang="zh-CN" altLang="en-US" sz="3200" dirty="0">
                <a:latin typeface="华文楷体" panose="02010600040101010101" pitchFamily="2" charset="-122"/>
                <a:ea typeface="华文楷体" panose="02010600040101010101" pitchFamily="2" charset="-122"/>
              </a:rPr>
              <a:t>并行：同一时刻内同时处理多个操作</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139" y="2538416"/>
            <a:ext cx="7881937" cy="3997601"/>
          </a:xfrm>
          <a:prstGeom prst="rect">
            <a:avLst/>
          </a:prstGeom>
        </p:spPr>
      </p:pic>
    </p:spTree>
    <p:extLst>
      <p:ext uri="{BB962C8B-B14F-4D97-AF65-F5344CB8AC3E}">
        <p14:creationId xmlns:p14="http://schemas.microsoft.com/office/powerpoint/2010/main" val="37351978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进程与线程</a:t>
            </a:r>
          </a:p>
        </p:txBody>
      </p:sp>
      <p:sp>
        <p:nvSpPr>
          <p:cNvPr id="3" name="内容占位符 2"/>
          <p:cNvSpPr>
            <a:spLocks noGrp="1"/>
          </p:cNvSpPr>
          <p:nvPr>
            <p:ph idx="1"/>
          </p:nvPr>
        </p:nvSpPr>
        <p:spPr/>
        <p:txBody>
          <a:bodyPr>
            <a:normAutofit/>
          </a:bodyPr>
          <a:lstStyle/>
          <a:p>
            <a:r>
              <a:rPr lang="zh-CN" altLang="en-US" sz="3200" dirty="0">
                <a:latin typeface="华文楷体" panose="02010600040101010101" pitchFamily="2" charset="-122"/>
                <a:ea typeface="华文楷体" panose="02010600040101010101" pitchFamily="2" charset="-122"/>
              </a:rPr>
              <a:t>进程（</a:t>
            </a:r>
            <a:r>
              <a:rPr lang="en-US" altLang="zh-CN" sz="3200" dirty="0">
                <a:latin typeface="华文楷体" panose="02010600040101010101" pitchFamily="2" charset="-122"/>
                <a:ea typeface="华文楷体" panose="02010600040101010101" pitchFamily="2" charset="-122"/>
              </a:rPr>
              <a:t>process</a:t>
            </a:r>
            <a:r>
              <a:rPr lang="zh-CN" altLang="en-US" sz="3200" dirty="0" smtClean="0">
                <a:latin typeface="华文楷体" panose="02010600040101010101" pitchFamily="2" charset="-122"/>
                <a:ea typeface="华文楷体" panose="02010600040101010101" pitchFamily="2" charset="-122"/>
              </a:rPr>
              <a:t>）：是</a:t>
            </a:r>
            <a:r>
              <a:rPr lang="zh-CN" altLang="en-US" sz="3200" dirty="0">
                <a:latin typeface="华文楷体" panose="02010600040101010101" pitchFamily="2" charset="-122"/>
                <a:ea typeface="华文楷体" panose="02010600040101010101" pitchFamily="2" charset="-122"/>
              </a:rPr>
              <a:t>指一个在内存中运行的应用程序。每个进程都有自己独立的一块内存空间，一个进程可以有多个线程。</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线程（</a:t>
            </a:r>
            <a:r>
              <a:rPr lang="en-US" altLang="zh-CN" sz="3200" dirty="0">
                <a:latin typeface="华文楷体" panose="02010600040101010101" pitchFamily="2" charset="-122"/>
                <a:ea typeface="华文楷体" panose="02010600040101010101" pitchFamily="2" charset="-122"/>
              </a:rPr>
              <a:t>thread</a:t>
            </a:r>
            <a:r>
              <a:rPr lang="zh-CN" altLang="en-US" sz="3200" dirty="0" smtClean="0">
                <a:latin typeface="华文楷体" panose="02010600040101010101" pitchFamily="2" charset="-122"/>
                <a:ea typeface="华文楷体" panose="02010600040101010101" pitchFamily="2" charset="-122"/>
              </a:rPr>
              <a:t>）：进程</a:t>
            </a:r>
            <a:r>
              <a:rPr lang="zh-CN" altLang="en-US" sz="3200" dirty="0">
                <a:latin typeface="华文楷体" panose="02010600040101010101" pitchFamily="2" charset="-122"/>
                <a:ea typeface="华文楷体" panose="02010600040101010101" pitchFamily="2" charset="-122"/>
              </a:rPr>
              <a:t>中的一个执行任务，负责当前进程中程序的执行。同类的多个线程共享进程的</a:t>
            </a:r>
            <a:r>
              <a:rPr lang="zh-CN" altLang="en-US" sz="3200" dirty="0">
                <a:solidFill>
                  <a:srgbClr val="FF0000"/>
                </a:solidFill>
                <a:latin typeface="华文楷体" panose="02010600040101010101" pitchFamily="2" charset="-122"/>
                <a:ea typeface="华文楷体" panose="02010600040101010101" pitchFamily="2" charset="-122"/>
              </a:rPr>
              <a:t>堆</a:t>
            </a:r>
            <a:r>
              <a:rPr lang="zh-CN" altLang="en-US" sz="3200" dirty="0">
                <a:latin typeface="华文楷体" panose="02010600040101010101" pitchFamily="2" charset="-122"/>
                <a:ea typeface="华文楷体" panose="02010600040101010101" pitchFamily="2" charset="-122"/>
              </a:rPr>
              <a:t>和</a:t>
            </a:r>
            <a:r>
              <a:rPr lang="zh-CN" altLang="en-US" sz="3200" dirty="0">
                <a:solidFill>
                  <a:srgbClr val="FF0000"/>
                </a:solidFill>
                <a:latin typeface="华文楷体" panose="02010600040101010101" pitchFamily="2" charset="-122"/>
                <a:ea typeface="华文楷体" panose="02010600040101010101" pitchFamily="2" charset="-122"/>
              </a:rPr>
              <a:t>方法区</a:t>
            </a:r>
            <a:r>
              <a:rPr lang="zh-CN" altLang="en-US" sz="3200" dirty="0">
                <a:latin typeface="华文楷体" panose="02010600040101010101" pitchFamily="2" charset="-122"/>
                <a:ea typeface="华文楷体" panose="02010600040101010101" pitchFamily="2" charset="-122"/>
              </a:rPr>
              <a:t>资源，但每个线程有自己的</a:t>
            </a:r>
            <a:r>
              <a:rPr lang="zh-CN" altLang="en-US" sz="3200" dirty="0" smtClean="0">
                <a:solidFill>
                  <a:srgbClr val="FF0000"/>
                </a:solidFill>
                <a:latin typeface="华文楷体" panose="02010600040101010101" pitchFamily="2" charset="-122"/>
                <a:ea typeface="华文楷体" panose="02010600040101010101" pitchFamily="2" charset="-122"/>
              </a:rPr>
              <a:t>程序计数器</a:t>
            </a:r>
            <a:r>
              <a:rPr lang="zh-CN" altLang="en-US" sz="3200" dirty="0" smtClean="0">
                <a:latin typeface="华文楷体" panose="02010600040101010101" pitchFamily="2" charset="-122"/>
                <a:ea typeface="华文楷体" panose="02010600040101010101" pitchFamily="2" charset="-122"/>
              </a:rPr>
              <a:t>和</a:t>
            </a:r>
            <a:r>
              <a:rPr lang="zh-CN" altLang="en-US" sz="3200" dirty="0" smtClean="0">
                <a:solidFill>
                  <a:srgbClr val="FF0000"/>
                </a:solidFill>
                <a:latin typeface="华文楷体" panose="02010600040101010101" pitchFamily="2" charset="-122"/>
                <a:ea typeface="华文楷体" panose="02010600040101010101" pitchFamily="2" charset="-122"/>
              </a:rPr>
              <a:t>本地</a:t>
            </a:r>
            <a:r>
              <a:rPr lang="zh-CN" altLang="en-US" sz="3200" dirty="0">
                <a:solidFill>
                  <a:srgbClr val="FF0000"/>
                </a:solidFill>
                <a:latin typeface="华文楷体" panose="02010600040101010101" pitchFamily="2" charset="-122"/>
                <a:ea typeface="华文楷体" panose="02010600040101010101" pitchFamily="2" charset="-122"/>
              </a:rPr>
              <a:t>方法栈</a:t>
            </a:r>
            <a:endParaRPr lang="en-US" altLang="zh-CN" sz="3200"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16669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进程与线程</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3545" y="1690687"/>
            <a:ext cx="8351302" cy="4816233"/>
          </a:xfrm>
        </p:spPr>
      </p:pic>
    </p:spTree>
    <p:extLst>
      <p:ext uri="{BB962C8B-B14F-4D97-AF65-F5344CB8AC3E}">
        <p14:creationId xmlns:p14="http://schemas.microsoft.com/office/powerpoint/2010/main" val="2249909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a:latin typeface="华文新魏" panose="02010800040101010101" pitchFamily="2" charset="-122"/>
                <a:ea typeface="华文新魏" panose="02010800040101010101" pitchFamily="2" charset="-122"/>
              </a:rPr>
              <a:t>C++</a:t>
            </a:r>
            <a:r>
              <a:rPr lang="zh-CN" altLang="en-US" sz="4800" dirty="0">
                <a:latin typeface="华文新魏" panose="02010800040101010101" pitchFamily="2" charset="-122"/>
                <a:ea typeface="华文新魏" panose="02010800040101010101" pitchFamily="2" charset="-122"/>
              </a:rPr>
              <a:t>并行编程</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003" y="1690688"/>
            <a:ext cx="9947994" cy="4336880"/>
          </a:xfrm>
        </p:spPr>
      </p:pic>
    </p:spTree>
    <p:extLst>
      <p:ext uri="{BB962C8B-B14F-4D97-AF65-F5344CB8AC3E}">
        <p14:creationId xmlns:p14="http://schemas.microsoft.com/office/powerpoint/2010/main" val="1386533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一个小的例子</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2307265" y="1690688"/>
            <a:ext cx="6035749" cy="4656486"/>
          </a:xfrm>
          <a:prstGeom prst="rect">
            <a:avLst/>
          </a:prstGeom>
        </p:spPr>
      </p:pic>
      <p:sp>
        <p:nvSpPr>
          <p:cNvPr id="6" name="文本框 5"/>
          <p:cNvSpPr txBox="1"/>
          <p:nvPr/>
        </p:nvSpPr>
        <p:spPr>
          <a:xfrm>
            <a:off x="4306730" y="5018893"/>
            <a:ext cx="4837269" cy="400110"/>
          </a:xfrm>
          <a:prstGeom prst="rect">
            <a:avLst/>
          </a:prstGeom>
          <a:noFill/>
        </p:spPr>
        <p:txBody>
          <a:bodyPr wrap="square" rtlCol="0">
            <a:spAutoFit/>
          </a:bodyPr>
          <a:lstStyle/>
          <a:p>
            <a:r>
              <a:rPr lang="zh-CN" altLang="en-US" sz="2000" dirty="0" smtClean="0">
                <a:latin typeface="华文楷体" panose="02010600040101010101" pitchFamily="2" charset="-122"/>
                <a:ea typeface="华文楷体" panose="02010600040101010101" pitchFamily="2" charset="-122"/>
              </a:rPr>
              <a:t>主线程等待子线程结束方可执行下一步</a:t>
            </a:r>
            <a:endParaRPr lang="zh-CN" altLang="en-US"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49714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一个小的例子</a:t>
            </a:r>
          </a:p>
        </p:txBody>
      </p:sp>
      <p:sp>
        <p:nvSpPr>
          <p:cNvPr id="3" name="内容占位符 2"/>
          <p:cNvSpPr>
            <a:spLocks noGrp="1"/>
          </p:cNvSpPr>
          <p:nvPr>
            <p:ph idx="1"/>
          </p:nvPr>
        </p:nvSpPr>
        <p:spPr/>
        <p:txBody>
          <a:bodyPr>
            <a:normAutofit/>
          </a:bodyPr>
          <a:lstStyle/>
          <a:p>
            <a:r>
              <a:rPr lang="zh-CN" altLang="en-US" sz="3200" dirty="0" smtClean="0">
                <a:latin typeface="华文楷体" panose="02010600040101010101" pitchFamily="2" charset="-122"/>
                <a:ea typeface="华文楷体" panose="02010600040101010101" pitchFamily="2" charset="-122"/>
              </a:rPr>
              <a:t>匿名函数</a:t>
            </a:r>
            <a:endParaRPr lang="zh-CN" altLang="en-US"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stretch>
            <a:fillRect/>
          </a:stretch>
        </p:blipFill>
        <p:spPr>
          <a:xfrm>
            <a:off x="3760000" y="2006237"/>
            <a:ext cx="6762634" cy="4305663"/>
          </a:xfrm>
          <a:prstGeom prst="rect">
            <a:avLst/>
          </a:prstGeom>
        </p:spPr>
      </p:pic>
      <p:sp>
        <p:nvSpPr>
          <p:cNvPr id="7" name="文本框 6"/>
          <p:cNvSpPr txBox="1"/>
          <p:nvPr/>
        </p:nvSpPr>
        <p:spPr>
          <a:xfrm>
            <a:off x="5544688" y="5004825"/>
            <a:ext cx="4837269" cy="400110"/>
          </a:xfrm>
          <a:prstGeom prst="rect">
            <a:avLst/>
          </a:prstGeom>
          <a:noFill/>
        </p:spPr>
        <p:txBody>
          <a:bodyPr wrap="square" rtlCol="0">
            <a:spAutoFit/>
          </a:bodyPr>
          <a:lstStyle/>
          <a:p>
            <a:r>
              <a:rPr lang="en-US" altLang="zh-CN" sz="2000" dirty="0" smtClean="0">
                <a:latin typeface="华文楷体" panose="02010600040101010101" pitchFamily="2" charset="-122"/>
                <a:ea typeface="华文楷体" panose="02010600040101010101" pitchFamily="2" charset="-122"/>
              </a:rPr>
              <a:t>//</a:t>
            </a:r>
            <a:r>
              <a:rPr lang="zh-CN" altLang="en-US" sz="2000" dirty="0" smtClean="0">
                <a:latin typeface="华文楷体" panose="02010600040101010101" pitchFamily="2" charset="-122"/>
                <a:ea typeface="华文楷体" panose="02010600040101010101" pitchFamily="2" charset="-122"/>
              </a:rPr>
              <a:t>主线程等待子线程结束方可执行下一步</a:t>
            </a:r>
            <a:endParaRPr lang="zh-CN" altLang="en-US"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93878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latin typeface="华文新魏" panose="02010800040101010101" pitchFamily="2" charset="-122"/>
                <a:ea typeface="华文新魏" panose="02010800040101010101" pitchFamily="2" charset="-122"/>
              </a:rPr>
              <a:t>一个小的例子</a:t>
            </a:r>
          </a:p>
        </p:txBody>
      </p:sp>
      <p:sp>
        <p:nvSpPr>
          <p:cNvPr id="3" name="内容占位符 2"/>
          <p:cNvSpPr>
            <a:spLocks noGrp="1"/>
          </p:cNvSpPr>
          <p:nvPr>
            <p:ph idx="1"/>
          </p:nvPr>
        </p:nvSpPr>
        <p:spPr/>
        <p:txBody>
          <a:bodyPr>
            <a:normAutofit/>
          </a:bodyPr>
          <a:lstStyle/>
          <a:p>
            <a:r>
              <a:rPr lang="zh-CN" altLang="en-US" sz="3200" dirty="0">
                <a:latin typeface="华文楷体" panose="02010600040101010101" pitchFamily="2" charset="-122"/>
                <a:ea typeface="华文楷体" panose="02010600040101010101" pitchFamily="2" charset="-122"/>
              </a:rPr>
              <a:t>带</a:t>
            </a:r>
            <a:r>
              <a:rPr lang="zh-CN" altLang="en-US" sz="3200" dirty="0" smtClean="0">
                <a:latin typeface="华文楷体" panose="02010600040101010101" pitchFamily="2" charset="-122"/>
                <a:ea typeface="华文楷体" panose="02010600040101010101" pitchFamily="2" charset="-122"/>
              </a:rPr>
              <a:t>参线程</a:t>
            </a:r>
            <a:endParaRPr lang="zh-CN" altLang="en-US"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stretch>
            <a:fillRect/>
          </a:stretch>
        </p:blipFill>
        <p:spPr>
          <a:xfrm>
            <a:off x="3967972" y="2044958"/>
            <a:ext cx="6254456" cy="3912671"/>
          </a:xfrm>
          <a:prstGeom prst="rect">
            <a:avLst/>
          </a:prstGeom>
        </p:spPr>
      </p:pic>
    </p:spTree>
    <p:extLst>
      <p:ext uri="{BB962C8B-B14F-4D97-AF65-F5344CB8AC3E}">
        <p14:creationId xmlns:p14="http://schemas.microsoft.com/office/powerpoint/2010/main" val="42100431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线程创建</a:t>
            </a:r>
          </a:p>
        </p:txBody>
      </p:sp>
      <p:sp>
        <p:nvSpPr>
          <p:cNvPr id="3" name="内容占位符 2"/>
          <p:cNvSpPr>
            <a:spLocks noGrp="1"/>
          </p:cNvSpPr>
          <p:nvPr>
            <p:ph idx="1"/>
          </p:nvPr>
        </p:nvSpPr>
        <p:spPr/>
        <p:txBody>
          <a:bodyPr>
            <a:normAutofit/>
          </a:bodyPr>
          <a:lstStyle/>
          <a:p>
            <a:r>
              <a:rPr lang="zh-CN" altLang="en-US" sz="3200" dirty="0" smtClean="0">
                <a:latin typeface="华文楷体" panose="02010600040101010101" pitchFamily="2" charset="-122"/>
                <a:ea typeface="华文楷体" panose="02010600040101010101" pitchFamily="2" charset="-122"/>
              </a:rPr>
              <a:t>线程随着 </a:t>
            </a:r>
            <a:r>
              <a:rPr lang="en-US" altLang="zh-CN" sz="3200" dirty="0" err="1" smtClean="0">
                <a:latin typeface="华文楷体" panose="02010600040101010101" pitchFamily="2" charset="-122"/>
                <a:ea typeface="华文楷体" panose="02010600040101010101" pitchFamily="2" charset="-122"/>
              </a:rPr>
              <a:t>std</a:t>
            </a:r>
            <a:r>
              <a:rPr lang="en-US" altLang="zh-CN" sz="3200" dirty="0" smtClean="0">
                <a:latin typeface="华文楷体" panose="02010600040101010101" pitchFamily="2" charset="-122"/>
                <a:ea typeface="华文楷体" panose="02010600040101010101" pitchFamily="2" charset="-122"/>
              </a:rPr>
              <a:t>::thread </a:t>
            </a:r>
            <a:r>
              <a:rPr lang="zh-CN" altLang="en-US" sz="3200" dirty="0" smtClean="0">
                <a:latin typeface="华文楷体" panose="02010600040101010101" pitchFamily="2" charset="-122"/>
                <a:ea typeface="华文楷体" panose="02010600040101010101" pitchFamily="2" charset="-122"/>
              </a:rPr>
              <a:t>类型实例的创建而创建</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创建线程需指定</a:t>
            </a:r>
            <a:r>
              <a:rPr lang="zh-CN" altLang="en-US" sz="3200" dirty="0">
                <a:solidFill>
                  <a:srgbClr val="FF0000"/>
                </a:solidFill>
                <a:latin typeface="华文楷体" panose="02010600040101010101" pitchFamily="2" charset="-122"/>
                <a:ea typeface="华文楷体" panose="02010600040101010101" pitchFamily="2" charset="-122"/>
              </a:rPr>
              <a:t>线程函数</a:t>
            </a:r>
          </a:p>
        </p:txBody>
      </p:sp>
      <p:pic>
        <p:nvPicPr>
          <p:cNvPr id="5" name="图片 4"/>
          <p:cNvPicPr>
            <a:picLocks noChangeAspect="1"/>
          </p:cNvPicPr>
          <p:nvPr/>
        </p:nvPicPr>
        <p:blipFill>
          <a:blip r:embed="rId2"/>
          <a:stretch>
            <a:fillRect/>
          </a:stretch>
        </p:blipFill>
        <p:spPr>
          <a:xfrm>
            <a:off x="2242363" y="3727376"/>
            <a:ext cx="7756194" cy="1461312"/>
          </a:xfrm>
          <a:prstGeom prst="rect">
            <a:avLst/>
          </a:prstGeom>
        </p:spPr>
      </p:pic>
    </p:spTree>
    <p:extLst>
      <p:ext uri="{BB962C8B-B14F-4D97-AF65-F5344CB8AC3E}">
        <p14:creationId xmlns:p14="http://schemas.microsoft.com/office/powerpoint/2010/main" val="490229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线程结束</a:t>
            </a:r>
          </a:p>
        </p:txBody>
      </p:sp>
      <p:sp>
        <p:nvSpPr>
          <p:cNvPr id="3" name="内容占位符 2"/>
          <p:cNvSpPr>
            <a:spLocks noGrp="1"/>
          </p:cNvSpPr>
          <p:nvPr>
            <p:ph idx="1"/>
          </p:nvPr>
        </p:nvSpPr>
        <p:spPr>
          <a:xfrm>
            <a:off x="838199" y="2163257"/>
            <a:ext cx="11006797" cy="4351338"/>
          </a:xfrm>
        </p:spPr>
        <p:txBody>
          <a:bodyPr>
            <a:normAutofit/>
          </a:bodyPr>
          <a:lstStyle/>
          <a:p>
            <a:r>
              <a:rPr lang="en-US" altLang="zh-CN" sz="3200" dirty="0">
                <a:latin typeface="华文楷体" panose="02010600040101010101" pitchFamily="2" charset="-122"/>
                <a:ea typeface="华文楷体" panose="02010600040101010101" pitchFamily="2" charset="-122"/>
              </a:rPr>
              <a:t>j</a:t>
            </a:r>
            <a:r>
              <a:rPr lang="en-US" altLang="zh-CN" sz="3200" dirty="0" smtClean="0">
                <a:latin typeface="华文楷体" panose="02010600040101010101" pitchFamily="2" charset="-122"/>
                <a:ea typeface="华文楷体" panose="02010600040101010101" pitchFamily="2" charset="-122"/>
              </a:rPr>
              <a:t>oin: </a:t>
            </a:r>
            <a:r>
              <a:rPr lang="zh-CN" altLang="en-US" sz="3200" dirty="0" smtClean="0">
                <a:latin typeface="华文楷体" panose="02010600040101010101" pitchFamily="2" charset="-122"/>
                <a:ea typeface="华文楷体" panose="02010600040101010101" pitchFamily="2" charset="-122"/>
              </a:rPr>
              <a:t>主线程会阻塞住，直到该子线程退出为止</a:t>
            </a:r>
          </a:p>
          <a:p>
            <a:endParaRPr lang="zh-CN" altLang="en-US" sz="3200" dirty="0" smtClean="0">
              <a:latin typeface="华文楷体" panose="02010600040101010101" pitchFamily="2" charset="-122"/>
              <a:ea typeface="华文楷体" panose="02010600040101010101" pitchFamily="2" charset="-122"/>
            </a:endParaRPr>
          </a:p>
          <a:p>
            <a:r>
              <a:rPr lang="en-US" altLang="zh-CN" sz="3200" dirty="0">
                <a:latin typeface="华文楷体" panose="02010600040101010101" pitchFamily="2" charset="-122"/>
                <a:ea typeface="华文楷体" panose="02010600040101010101" pitchFamily="2" charset="-122"/>
              </a:rPr>
              <a:t>d</a:t>
            </a:r>
            <a:r>
              <a:rPr lang="en-US" altLang="zh-CN" sz="3200" dirty="0" smtClean="0">
                <a:latin typeface="华文楷体" panose="02010600040101010101" pitchFamily="2" charset="-122"/>
                <a:ea typeface="华文楷体" panose="02010600040101010101" pitchFamily="2" charset="-122"/>
              </a:rPr>
              <a:t>etach: </a:t>
            </a:r>
            <a:r>
              <a:rPr lang="zh-CN" altLang="en-US" sz="3200" dirty="0" smtClean="0">
                <a:latin typeface="华文楷体" panose="02010600040101010101" pitchFamily="2" charset="-122"/>
                <a:ea typeface="华文楷体" panose="02010600040101010101" pitchFamily="2" charset="-122"/>
              </a:rPr>
              <a:t>主线程丧失对子线程的控制权</a:t>
            </a:r>
          </a:p>
          <a:p>
            <a:pPr lvl="1"/>
            <a:r>
              <a:rPr lang="zh-CN" altLang="en-US" sz="2800" dirty="0" smtClean="0">
                <a:latin typeface="华文楷体" panose="02010600040101010101" pitchFamily="2" charset="-122"/>
                <a:ea typeface="华文楷体" panose="02010600040101010101" pitchFamily="2" charset="-122"/>
              </a:rPr>
              <a:t>主线程结束之后，子线程可能仍在运行</a:t>
            </a:r>
          </a:p>
          <a:p>
            <a:pPr lvl="1"/>
            <a:r>
              <a:rPr lang="zh-CN" altLang="en-US" sz="2800" dirty="0" smtClean="0">
                <a:latin typeface="华文楷体" panose="02010600040101010101" pitchFamily="2" charset="-122"/>
                <a:ea typeface="华文楷体" panose="02010600040101010101" pitchFamily="2" charset="-122"/>
              </a:rPr>
              <a:t>主线程结束伴随着资源销毁，需要保证子线程没有引用这些资源</a:t>
            </a:r>
            <a:endParaRPr lang="zh-CN" altLang="en-US" sz="28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7142100" y="254170"/>
            <a:ext cx="4030338" cy="1591266"/>
          </a:xfrm>
          <a:prstGeom prst="rect">
            <a:avLst/>
          </a:prstGeom>
        </p:spPr>
      </p:pic>
    </p:spTree>
    <p:extLst>
      <p:ext uri="{BB962C8B-B14F-4D97-AF65-F5344CB8AC3E}">
        <p14:creationId xmlns:p14="http://schemas.microsoft.com/office/powerpoint/2010/main" val="4089717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为什么需要并行程序？</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8866" y="2083300"/>
            <a:ext cx="5310490" cy="3339306"/>
          </a:xfrm>
          <a:prstGeom prst="rect">
            <a:avLst/>
          </a:prstGeom>
        </p:spPr>
      </p:pic>
      <p:pic>
        <p:nvPicPr>
          <p:cNvPr id="4" name="内容占位符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690688"/>
            <a:ext cx="4633161" cy="3912670"/>
          </a:xfrm>
        </p:spPr>
      </p:pic>
    </p:spTree>
    <p:extLst>
      <p:ext uri="{BB962C8B-B14F-4D97-AF65-F5344CB8AC3E}">
        <p14:creationId xmlns:p14="http://schemas.microsoft.com/office/powerpoint/2010/main" val="25809747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4800" dirty="0">
                <a:latin typeface="华文新魏" panose="02010800040101010101" pitchFamily="2" charset="-122"/>
                <a:ea typeface="华文新魏" panose="02010800040101010101" pitchFamily="2" charset="-122"/>
              </a:rPr>
              <a:t>join</a:t>
            </a:r>
            <a:r>
              <a:rPr lang="zh-CN" altLang="en-US" sz="4800" dirty="0">
                <a:latin typeface="华文新魏" panose="02010800040101010101" pitchFamily="2" charset="-122"/>
                <a:ea typeface="华文新魏" panose="02010800040101010101" pitchFamily="2" charset="-122"/>
              </a:rPr>
              <a:t>和</a:t>
            </a:r>
            <a:r>
              <a:rPr lang="en-US" altLang="zh-CN" sz="4800" dirty="0">
                <a:latin typeface="华文新魏" panose="02010800040101010101" pitchFamily="2" charset="-122"/>
                <a:ea typeface="华文新魏" panose="02010800040101010101" pitchFamily="2" charset="-122"/>
              </a:rPr>
              <a:t>detach</a:t>
            </a:r>
            <a:r>
              <a:rPr lang="zh-CN" altLang="en-US" sz="4800" dirty="0">
                <a:latin typeface="华文新魏" panose="02010800040101010101" pitchFamily="2" charset="-122"/>
                <a:ea typeface="华文新魏" panose="02010800040101010101" pitchFamily="2" charset="-122"/>
              </a:rPr>
              <a:t>的</a:t>
            </a:r>
            <a:r>
              <a:rPr lang="zh-CN" altLang="en-US" sz="4800" dirty="0" smtClean="0">
                <a:latin typeface="华文新魏" panose="02010800040101010101" pitchFamily="2" charset="-122"/>
                <a:ea typeface="华文新魏" panose="02010800040101010101" pitchFamily="2" charset="-122"/>
              </a:rPr>
              <a:t>区别</a:t>
            </a:r>
            <a:endParaRPr lang="zh-CN" altLang="en-US" sz="48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p:txBody>
          <a:bodyPr/>
          <a:lstStyle/>
          <a:p>
            <a:endParaRPr lang="zh-CN" altLang="en-US"/>
          </a:p>
        </p:txBody>
      </p:sp>
      <p:pic>
        <p:nvPicPr>
          <p:cNvPr id="7170" name="Picture 2" descr="https://img-blog.csdn.net/20180504185825178?watermark/2/text/aHR0cHM6Ly9ibG9nLmNzZG4ubmV0L291eWFuZ2Z1c2h1/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33" y="1058294"/>
            <a:ext cx="6746590" cy="57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440931" y="4446209"/>
            <a:ext cx="2467947" cy="1250877"/>
          </a:xfrm>
          <a:prstGeom prst="rect">
            <a:avLst/>
          </a:prstGeom>
        </p:spPr>
      </p:pic>
    </p:spTree>
    <p:extLst>
      <p:ext uri="{BB962C8B-B14F-4D97-AF65-F5344CB8AC3E}">
        <p14:creationId xmlns:p14="http://schemas.microsoft.com/office/powerpoint/2010/main" val="2244064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3771"/>
            <a:ext cx="10515600" cy="1325563"/>
          </a:xfrm>
        </p:spPr>
        <p:txBody>
          <a:bodyPr/>
          <a:lstStyle/>
          <a:p>
            <a:r>
              <a:rPr lang="en-US" altLang="zh-CN" sz="4800" dirty="0">
                <a:latin typeface="华文新魏" panose="02010800040101010101" pitchFamily="2" charset="-122"/>
                <a:ea typeface="华文新魏" panose="02010800040101010101" pitchFamily="2" charset="-122"/>
              </a:rPr>
              <a:t>join</a:t>
            </a:r>
            <a:r>
              <a:rPr lang="zh-CN" altLang="en-US" sz="4800" dirty="0">
                <a:latin typeface="华文新魏" panose="02010800040101010101" pitchFamily="2" charset="-122"/>
                <a:ea typeface="华文新魏" panose="02010800040101010101" pitchFamily="2" charset="-122"/>
              </a:rPr>
              <a:t>和</a:t>
            </a:r>
            <a:r>
              <a:rPr lang="en-US" altLang="zh-CN" sz="4800" dirty="0">
                <a:latin typeface="华文新魏" panose="02010800040101010101" pitchFamily="2" charset="-122"/>
                <a:ea typeface="华文新魏" panose="02010800040101010101" pitchFamily="2" charset="-122"/>
              </a:rPr>
              <a:t>detach</a:t>
            </a:r>
            <a:r>
              <a:rPr lang="zh-CN" altLang="en-US" sz="4800" dirty="0">
                <a:latin typeface="华文新魏" panose="02010800040101010101" pitchFamily="2" charset="-122"/>
                <a:ea typeface="华文新魏" panose="02010800040101010101" pitchFamily="2" charset="-122"/>
              </a:rPr>
              <a:t>的</a:t>
            </a:r>
            <a:r>
              <a:rPr lang="zh-CN" altLang="en-US" sz="4800" dirty="0" smtClean="0">
                <a:latin typeface="华文新魏" panose="02010800040101010101" pitchFamily="2" charset="-122"/>
                <a:ea typeface="华文新魏" panose="02010800040101010101" pitchFamily="2" charset="-122"/>
              </a:rPr>
              <a:t>区别</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6146" name="Picture 2" descr="https://img-blog.csdn.net/20180504185842801?watermark/2/text/aHR0cHM6Ly9ibG9nLmNzZG4ubmV0L291eWFuZ2Z1c2h1/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0521"/>
            <a:ext cx="7873697" cy="527282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9077268" y="5130985"/>
            <a:ext cx="2527780" cy="1045978"/>
          </a:xfrm>
          <a:prstGeom prst="rect">
            <a:avLst/>
          </a:prstGeom>
        </p:spPr>
      </p:pic>
    </p:spTree>
    <p:extLst>
      <p:ext uri="{BB962C8B-B14F-4D97-AF65-F5344CB8AC3E}">
        <p14:creationId xmlns:p14="http://schemas.microsoft.com/office/powerpoint/2010/main" val="15148575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线程管理</a:t>
            </a:r>
          </a:p>
        </p:txBody>
      </p:sp>
      <p:sp>
        <p:nvSpPr>
          <p:cNvPr id="3" name="内容占位符 2"/>
          <p:cNvSpPr>
            <a:spLocks noGrp="1"/>
          </p:cNvSpPr>
          <p:nvPr>
            <p:ph idx="1"/>
          </p:nvPr>
        </p:nvSpPr>
        <p:spPr/>
        <p:txBody>
          <a:bodyPr/>
          <a:lstStyle/>
          <a:p>
            <a:endParaRPr lang="en-US" altLang="zh-CN" dirty="0" smtClean="0"/>
          </a:p>
          <a:p>
            <a:endParaRPr lang="en-US" altLang="zh-CN" dirty="0"/>
          </a:p>
          <a:p>
            <a:r>
              <a:rPr lang="en-US" altLang="zh-CN" sz="3200" dirty="0" err="1" smtClean="0">
                <a:latin typeface="华文楷体" panose="02010600040101010101" pitchFamily="2" charset="-122"/>
                <a:ea typeface="华文楷体" panose="02010600040101010101" pitchFamily="2" charset="-122"/>
              </a:rPr>
              <a:t>get_id</a:t>
            </a:r>
            <a:r>
              <a:rPr lang="zh-CN" altLang="en-US" sz="3200" dirty="0" smtClean="0">
                <a:latin typeface="华文楷体" panose="02010600040101010101" pitchFamily="2" charset="-122"/>
                <a:ea typeface="华文楷体" panose="02010600040101010101" pitchFamily="2" charset="-122"/>
              </a:rPr>
              <a:t>：返回当前线程的</a:t>
            </a:r>
            <a:r>
              <a:rPr lang="en-US" altLang="zh-CN" sz="3200" dirty="0" smtClean="0">
                <a:latin typeface="华文楷体" panose="02010600040101010101" pitchFamily="2" charset="-122"/>
                <a:ea typeface="华文楷体" panose="02010600040101010101" pitchFamily="2" charset="-122"/>
              </a:rPr>
              <a:t>id</a:t>
            </a:r>
            <a:r>
              <a:rPr lang="zh-CN" altLang="en-US" sz="3200" dirty="0" smtClean="0">
                <a:latin typeface="华文楷体" panose="02010600040101010101" pitchFamily="2" charset="-122"/>
                <a:ea typeface="华文楷体" panose="02010600040101010101" pitchFamily="2" charset="-122"/>
              </a:rPr>
              <a:t>，可以以此来标识不同的线程</a:t>
            </a:r>
          </a:p>
          <a:p>
            <a:r>
              <a:rPr lang="en-US" altLang="zh-CN" sz="3200" dirty="0" err="1" smtClean="0">
                <a:latin typeface="华文楷体" panose="02010600040101010101" pitchFamily="2" charset="-122"/>
                <a:ea typeface="华文楷体" panose="02010600040101010101" pitchFamily="2" charset="-122"/>
              </a:rPr>
              <a:t>sleep_for</a:t>
            </a:r>
            <a:r>
              <a:rPr lang="zh-CN" altLang="en-US" sz="3200" dirty="0" smtClean="0">
                <a:latin typeface="华文楷体" panose="02010600040101010101" pitchFamily="2" charset="-122"/>
                <a:ea typeface="华文楷体" panose="02010600040101010101" pitchFamily="2" charset="-122"/>
              </a:rPr>
              <a:t>：让当前线程停止一段时间</a:t>
            </a:r>
          </a:p>
          <a:p>
            <a:r>
              <a:rPr lang="en-US" altLang="zh-CN" sz="3200" dirty="0" err="1" smtClean="0">
                <a:latin typeface="华文楷体" panose="02010600040101010101" pitchFamily="2" charset="-122"/>
                <a:ea typeface="华文楷体" panose="02010600040101010101" pitchFamily="2" charset="-122"/>
              </a:rPr>
              <a:t>sleep_until</a:t>
            </a:r>
            <a:r>
              <a:rPr lang="zh-CN" altLang="en-US" sz="3200" dirty="0" smtClean="0">
                <a:latin typeface="华文楷体" panose="02010600040101010101" pitchFamily="2" charset="-122"/>
                <a:ea typeface="华文楷体" panose="02010600040101010101" pitchFamily="2" charset="-122"/>
              </a:rPr>
              <a:t>：让当前线程停止一段时间，以具体的时间点为参数</a:t>
            </a:r>
            <a:endParaRPr lang="zh-CN" altLang="en-US"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stretch>
            <a:fillRect/>
          </a:stretch>
        </p:blipFill>
        <p:spPr>
          <a:xfrm>
            <a:off x="4330552" y="365125"/>
            <a:ext cx="7099800" cy="2101628"/>
          </a:xfrm>
          <a:prstGeom prst="rect">
            <a:avLst/>
          </a:prstGeom>
        </p:spPr>
      </p:pic>
    </p:spTree>
    <p:extLst>
      <p:ext uri="{BB962C8B-B14F-4D97-AF65-F5344CB8AC3E}">
        <p14:creationId xmlns:p14="http://schemas.microsoft.com/office/powerpoint/2010/main" val="25551067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线程管理</a:t>
            </a:r>
          </a:p>
        </p:txBody>
      </p:sp>
      <p:sp>
        <p:nvSpPr>
          <p:cNvPr id="3" name="内容占位符 2"/>
          <p:cNvSpPr>
            <a:spLocks noGrp="1"/>
          </p:cNvSpPr>
          <p:nvPr>
            <p:ph idx="1"/>
          </p:nvPr>
        </p:nvSpPr>
        <p:spPr>
          <a:xfrm>
            <a:off x="976423" y="1841897"/>
            <a:ext cx="10515600" cy="4351338"/>
          </a:xfrm>
        </p:spPr>
        <p:txBody>
          <a:bodyPr/>
          <a:lstStyle/>
          <a:p>
            <a:endParaRPr lang="zh-CN" altLang="en-US" dirty="0"/>
          </a:p>
        </p:txBody>
      </p:sp>
      <p:pic>
        <p:nvPicPr>
          <p:cNvPr id="4" name="图片 3"/>
          <p:cNvPicPr>
            <a:picLocks noChangeAspect="1"/>
          </p:cNvPicPr>
          <p:nvPr/>
        </p:nvPicPr>
        <p:blipFill>
          <a:blip r:embed="rId3"/>
          <a:stretch>
            <a:fillRect/>
          </a:stretch>
        </p:blipFill>
        <p:spPr>
          <a:xfrm>
            <a:off x="423664" y="1690688"/>
            <a:ext cx="6574571" cy="4609519"/>
          </a:xfrm>
          <a:prstGeom prst="rect">
            <a:avLst/>
          </a:prstGeom>
        </p:spPr>
      </p:pic>
      <p:pic>
        <p:nvPicPr>
          <p:cNvPr id="6" name="图片 5"/>
          <p:cNvPicPr>
            <a:picLocks noChangeAspect="1"/>
          </p:cNvPicPr>
          <p:nvPr/>
        </p:nvPicPr>
        <p:blipFill>
          <a:blip r:embed="rId4"/>
          <a:stretch>
            <a:fillRect/>
          </a:stretch>
        </p:blipFill>
        <p:spPr>
          <a:xfrm>
            <a:off x="7202450" y="3412915"/>
            <a:ext cx="3525801" cy="3284968"/>
          </a:xfrm>
          <a:prstGeom prst="rect">
            <a:avLst/>
          </a:prstGeom>
        </p:spPr>
      </p:pic>
      <p:pic>
        <p:nvPicPr>
          <p:cNvPr id="7" name="图片 6"/>
          <p:cNvPicPr>
            <a:picLocks noChangeAspect="1"/>
          </p:cNvPicPr>
          <p:nvPr/>
        </p:nvPicPr>
        <p:blipFill>
          <a:blip r:embed="rId5"/>
          <a:stretch>
            <a:fillRect/>
          </a:stretch>
        </p:blipFill>
        <p:spPr>
          <a:xfrm>
            <a:off x="7173168" y="204788"/>
            <a:ext cx="3514725" cy="2971800"/>
          </a:xfrm>
          <a:prstGeom prst="rect">
            <a:avLst/>
          </a:prstGeom>
        </p:spPr>
      </p:pic>
    </p:spTree>
    <p:extLst>
      <p:ext uri="{BB962C8B-B14F-4D97-AF65-F5344CB8AC3E}">
        <p14:creationId xmlns:p14="http://schemas.microsoft.com/office/powerpoint/2010/main" val="1355171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800" dirty="0">
                <a:latin typeface="华文新魏" panose="02010800040101010101" pitchFamily="2" charset="-122"/>
                <a:ea typeface="华文新魏" panose="02010800040101010101" pitchFamily="2" charset="-122"/>
              </a:rPr>
              <a:t>例子：计算某个范围内所有自然数的平方根之和</a:t>
            </a:r>
          </a:p>
        </p:txBody>
      </p:sp>
      <p:pic>
        <p:nvPicPr>
          <p:cNvPr id="4" name="图片 3"/>
          <p:cNvPicPr>
            <a:picLocks noChangeAspect="1"/>
          </p:cNvPicPr>
          <p:nvPr/>
        </p:nvPicPr>
        <p:blipFill>
          <a:blip r:embed="rId2"/>
          <a:stretch>
            <a:fillRect/>
          </a:stretch>
        </p:blipFill>
        <p:spPr>
          <a:xfrm>
            <a:off x="1635530" y="1748020"/>
            <a:ext cx="8410575" cy="4219575"/>
          </a:xfrm>
          <a:prstGeom prst="rect">
            <a:avLst/>
          </a:prstGeom>
        </p:spPr>
      </p:pic>
      <p:pic>
        <p:nvPicPr>
          <p:cNvPr id="5" name="图片 4"/>
          <p:cNvPicPr>
            <a:picLocks noChangeAspect="1"/>
          </p:cNvPicPr>
          <p:nvPr/>
        </p:nvPicPr>
        <p:blipFill>
          <a:blip r:embed="rId3"/>
          <a:stretch>
            <a:fillRect/>
          </a:stretch>
        </p:blipFill>
        <p:spPr>
          <a:xfrm>
            <a:off x="1635530" y="6194938"/>
            <a:ext cx="5581650" cy="428625"/>
          </a:xfrm>
          <a:prstGeom prst="rect">
            <a:avLst/>
          </a:prstGeom>
        </p:spPr>
      </p:pic>
      <p:sp>
        <p:nvSpPr>
          <p:cNvPr id="6" name="圆角矩形 5"/>
          <p:cNvSpPr/>
          <p:nvPr/>
        </p:nvSpPr>
        <p:spPr>
          <a:xfrm>
            <a:off x="1777764" y="4643321"/>
            <a:ext cx="4628271" cy="40714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341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84140" y="494296"/>
            <a:ext cx="8258175" cy="5210175"/>
          </a:xfrm>
          <a:prstGeom prst="rect">
            <a:avLst/>
          </a:prstGeom>
        </p:spPr>
      </p:pic>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843745" y="5794083"/>
            <a:ext cx="864320" cy="864320"/>
          </a:xfrm>
        </p:spPr>
      </p:pic>
      <p:pic>
        <p:nvPicPr>
          <p:cNvPr id="6" name="图片 5"/>
          <p:cNvPicPr>
            <a:picLocks noChangeAspect="1"/>
          </p:cNvPicPr>
          <p:nvPr/>
        </p:nvPicPr>
        <p:blipFill>
          <a:blip r:embed="rId4"/>
          <a:stretch>
            <a:fillRect/>
          </a:stretch>
        </p:blipFill>
        <p:spPr>
          <a:xfrm>
            <a:off x="1584140" y="5964306"/>
            <a:ext cx="5905500" cy="523875"/>
          </a:xfrm>
          <a:prstGeom prst="rect">
            <a:avLst/>
          </a:prstGeom>
        </p:spPr>
      </p:pic>
      <p:sp>
        <p:nvSpPr>
          <p:cNvPr id="8" name="圆角矩形 7"/>
          <p:cNvSpPr/>
          <p:nvPr/>
        </p:nvSpPr>
        <p:spPr>
          <a:xfrm>
            <a:off x="1884092" y="2885177"/>
            <a:ext cx="4628271" cy="40714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899389" y="3887678"/>
            <a:ext cx="4628271" cy="40714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744686" y="5964306"/>
            <a:ext cx="3947885" cy="694097"/>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589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paul-pub.oss-cn-beijing.aliyuncs.com/2019/2019-11-26-cpp-concurrency/multithre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770" y="859092"/>
            <a:ext cx="7897781" cy="588904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5865502" y="648586"/>
            <a:ext cx="4352386" cy="706213"/>
          </a:xfrm>
          <a:prstGeom prst="rect">
            <a:avLst/>
          </a:prstGeom>
        </p:spPr>
      </p:pic>
      <p:sp>
        <p:nvSpPr>
          <p:cNvPr id="2" name="矩形 1"/>
          <p:cNvSpPr/>
          <p:nvPr/>
        </p:nvSpPr>
        <p:spPr>
          <a:xfrm>
            <a:off x="2884450" y="3940097"/>
            <a:ext cx="1248936"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r11 = </a:t>
            </a:r>
            <a:r>
              <a:rPr lang="en-US" altLang="zh-CN" sz="1400" b="1" dirty="0" smtClean="0">
                <a:solidFill>
                  <a:srgbClr val="C00000"/>
                </a:solidFill>
              </a:rPr>
              <a:t>sum</a:t>
            </a:r>
            <a:endParaRPr lang="zh-CN" altLang="en-US" sz="1400" b="1" dirty="0">
              <a:solidFill>
                <a:srgbClr val="C00000"/>
              </a:solidFill>
            </a:endParaRPr>
          </a:p>
        </p:txBody>
      </p:sp>
      <p:sp>
        <p:nvSpPr>
          <p:cNvPr id="6" name="矩形 5"/>
          <p:cNvSpPr/>
          <p:nvPr/>
        </p:nvSpPr>
        <p:spPr>
          <a:xfrm>
            <a:off x="2828694" y="4308087"/>
            <a:ext cx="1356731"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r12 = r11 + x1</a:t>
            </a:r>
            <a:endParaRPr lang="zh-CN" altLang="en-US" sz="1400" b="1" dirty="0">
              <a:solidFill>
                <a:schemeClr val="tx1"/>
              </a:solidFill>
            </a:endParaRPr>
          </a:p>
        </p:txBody>
      </p:sp>
      <p:sp>
        <p:nvSpPr>
          <p:cNvPr id="7" name="矩形 6"/>
          <p:cNvSpPr/>
          <p:nvPr/>
        </p:nvSpPr>
        <p:spPr>
          <a:xfrm>
            <a:off x="2895601" y="4679794"/>
            <a:ext cx="1248936"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rgbClr val="C00000"/>
                </a:solidFill>
              </a:rPr>
              <a:t>sum</a:t>
            </a:r>
            <a:r>
              <a:rPr lang="en-US" altLang="zh-CN" sz="1400" b="1" dirty="0" smtClean="0">
                <a:solidFill>
                  <a:schemeClr val="tx1"/>
                </a:solidFill>
              </a:rPr>
              <a:t> = r12</a:t>
            </a:r>
            <a:endParaRPr lang="zh-CN" altLang="en-US" sz="1400" b="1" dirty="0">
              <a:solidFill>
                <a:schemeClr val="tx1"/>
              </a:solidFill>
            </a:endParaRPr>
          </a:p>
        </p:txBody>
      </p:sp>
      <p:sp>
        <p:nvSpPr>
          <p:cNvPr id="8" name="矩形 7"/>
          <p:cNvSpPr/>
          <p:nvPr/>
        </p:nvSpPr>
        <p:spPr>
          <a:xfrm>
            <a:off x="4687231" y="3148360"/>
            <a:ext cx="1248936"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r21 = </a:t>
            </a:r>
            <a:r>
              <a:rPr lang="en-US" altLang="zh-CN" sz="1400" b="1" dirty="0" smtClean="0">
                <a:solidFill>
                  <a:srgbClr val="C00000"/>
                </a:solidFill>
              </a:rPr>
              <a:t>sum</a:t>
            </a:r>
            <a:endParaRPr lang="zh-CN" altLang="en-US" sz="1400" b="1" dirty="0">
              <a:solidFill>
                <a:srgbClr val="C00000"/>
              </a:solidFill>
            </a:endParaRPr>
          </a:p>
        </p:txBody>
      </p:sp>
      <p:sp>
        <p:nvSpPr>
          <p:cNvPr id="9" name="矩形 8"/>
          <p:cNvSpPr/>
          <p:nvPr/>
        </p:nvSpPr>
        <p:spPr>
          <a:xfrm>
            <a:off x="4638908" y="4289501"/>
            <a:ext cx="1345580"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r22 = r21 + x2</a:t>
            </a:r>
            <a:endParaRPr lang="zh-CN" altLang="en-US" sz="1400" b="1" dirty="0">
              <a:solidFill>
                <a:schemeClr val="tx1"/>
              </a:solidFill>
            </a:endParaRPr>
          </a:p>
        </p:txBody>
      </p:sp>
      <p:sp>
        <p:nvSpPr>
          <p:cNvPr id="10" name="矩形 9"/>
          <p:cNvSpPr/>
          <p:nvPr/>
        </p:nvSpPr>
        <p:spPr>
          <a:xfrm>
            <a:off x="6437972" y="3910360"/>
            <a:ext cx="1375316"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r32 = r31 + x3</a:t>
            </a:r>
            <a:endParaRPr lang="zh-CN" altLang="en-US" sz="1400" b="1" dirty="0">
              <a:solidFill>
                <a:schemeClr val="tx1"/>
              </a:solidFill>
            </a:endParaRPr>
          </a:p>
        </p:txBody>
      </p:sp>
      <p:sp>
        <p:nvSpPr>
          <p:cNvPr id="11" name="矩形 10"/>
          <p:cNvSpPr/>
          <p:nvPr/>
        </p:nvSpPr>
        <p:spPr>
          <a:xfrm>
            <a:off x="4668645" y="5040350"/>
            <a:ext cx="1248936"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rgbClr val="C00000"/>
                </a:solidFill>
              </a:rPr>
              <a:t>sum</a:t>
            </a:r>
            <a:r>
              <a:rPr lang="en-US" altLang="zh-CN" sz="1400" b="1" dirty="0" smtClean="0">
                <a:solidFill>
                  <a:schemeClr val="tx1"/>
                </a:solidFill>
              </a:rPr>
              <a:t> = r22</a:t>
            </a:r>
            <a:endParaRPr lang="zh-CN" altLang="en-US" sz="1400" b="1" dirty="0">
              <a:solidFill>
                <a:schemeClr val="tx1"/>
              </a:solidFill>
            </a:endParaRPr>
          </a:p>
        </p:txBody>
      </p:sp>
      <p:sp>
        <p:nvSpPr>
          <p:cNvPr id="12" name="矩形 11"/>
          <p:cNvSpPr/>
          <p:nvPr/>
        </p:nvSpPr>
        <p:spPr>
          <a:xfrm>
            <a:off x="6504880" y="4341541"/>
            <a:ext cx="1248936"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rgbClr val="C00000"/>
                </a:solidFill>
              </a:rPr>
              <a:t>sum</a:t>
            </a:r>
            <a:r>
              <a:rPr lang="en-US" altLang="zh-CN" sz="1400" b="1" dirty="0" smtClean="0">
                <a:solidFill>
                  <a:schemeClr val="tx1"/>
                </a:solidFill>
              </a:rPr>
              <a:t> = r32</a:t>
            </a:r>
            <a:endParaRPr lang="zh-CN" altLang="en-US" sz="1400" b="1" dirty="0">
              <a:solidFill>
                <a:schemeClr val="tx1"/>
              </a:solidFill>
            </a:endParaRPr>
          </a:p>
        </p:txBody>
      </p:sp>
      <p:sp>
        <p:nvSpPr>
          <p:cNvPr id="13" name="矩形 12"/>
          <p:cNvSpPr/>
          <p:nvPr/>
        </p:nvSpPr>
        <p:spPr>
          <a:xfrm>
            <a:off x="6504880" y="3560955"/>
            <a:ext cx="1248936"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r31 = </a:t>
            </a:r>
            <a:r>
              <a:rPr lang="en-US" altLang="zh-CN" sz="1400" b="1" dirty="0" smtClean="0">
                <a:solidFill>
                  <a:srgbClr val="C00000"/>
                </a:solidFill>
              </a:rPr>
              <a:t>sum</a:t>
            </a:r>
            <a:endParaRPr lang="zh-CN" altLang="en-US" sz="1400" b="1" dirty="0">
              <a:solidFill>
                <a:srgbClr val="C00000"/>
              </a:solidFill>
            </a:endParaRPr>
          </a:p>
        </p:txBody>
      </p:sp>
    </p:spTree>
    <p:extLst>
      <p:ext uri="{BB962C8B-B14F-4D97-AF65-F5344CB8AC3E}">
        <p14:creationId xmlns:p14="http://schemas.microsoft.com/office/powerpoint/2010/main" val="2777250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数据竞争与临界区</a:t>
            </a:r>
          </a:p>
        </p:txBody>
      </p:sp>
      <p:sp>
        <p:nvSpPr>
          <p:cNvPr id="3" name="内容占位符 2"/>
          <p:cNvSpPr>
            <a:spLocks noGrp="1"/>
          </p:cNvSpPr>
          <p:nvPr>
            <p:ph idx="1"/>
          </p:nvPr>
        </p:nvSpPr>
        <p:spPr/>
        <p:txBody>
          <a:bodyPr>
            <a:normAutofit/>
          </a:bodyPr>
          <a:lstStyle/>
          <a:p>
            <a:r>
              <a:rPr lang="zh-CN" altLang="en-US" sz="3200" dirty="0" smtClean="0">
                <a:latin typeface="华文楷体" panose="02010600040101010101" pitchFamily="2" charset="-122"/>
                <a:ea typeface="华文楷体" panose="02010600040101010101" pitchFamily="2" charset="-122"/>
              </a:rPr>
              <a:t>数据竞争（</a:t>
            </a:r>
            <a:r>
              <a:rPr lang="en-US" altLang="zh-CN" sz="3200" dirty="0" smtClean="0">
                <a:latin typeface="华文楷体" panose="02010600040101010101" pitchFamily="2" charset="-122"/>
                <a:ea typeface="华文楷体" panose="02010600040101010101" pitchFamily="2" charset="-122"/>
              </a:rPr>
              <a:t>data race</a:t>
            </a:r>
            <a:r>
              <a:rPr lang="zh-CN" altLang="en-US" sz="3200" dirty="0" smtClean="0">
                <a:latin typeface="华文楷体" panose="02010600040101010101" pitchFamily="2" charset="-122"/>
                <a:ea typeface="华文楷体" panose="02010600040101010101" pitchFamily="2" charset="-122"/>
              </a:rPr>
              <a:t>）：当多个进程或者线程同时访问共享数据时，至少有一个任务会修改数据的场景</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临界区（</a:t>
            </a:r>
            <a:r>
              <a:rPr lang="en-US" altLang="zh-CN" sz="3200" dirty="0" smtClean="0">
                <a:latin typeface="华文楷体" panose="02010600040101010101" pitchFamily="2" charset="-122"/>
                <a:ea typeface="华文楷体" panose="02010600040101010101" pitchFamily="2" charset="-122"/>
              </a:rPr>
              <a:t>critical section</a:t>
            </a:r>
            <a:r>
              <a:rPr lang="zh-CN" altLang="en-US" sz="3200" dirty="0" smtClean="0">
                <a:latin typeface="华文楷体" panose="02010600040101010101" pitchFamily="2" charset="-122"/>
                <a:ea typeface="华文楷体" panose="02010600040101010101" pitchFamily="2" charset="-122"/>
              </a:rPr>
              <a:t>）：访问</a:t>
            </a:r>
            <a:r>
              <a:rPr lang="zh-CN" altLang="en-US" sz="3200" dirty="0">
                <a:latin typeface="华文楷体" panose="02010600040101010101" pitchFamily="2" charset="-122"/>
                <a:ea typeface="华文楷体" panose="02010600040101010101" pitchFamily="2" charset="-122"/>
              </a:rPr>
              <a:t>共享数据的代码</a:t>
            </a:r>
            <a:r>
              <a:rPr lang="zh-CN" altLang="en-US" sz="3200" dirty="0" smtClean="0">
                <a:latin typeface="华文楷体" panose="02010600040101010101" pitchFamily="2" charset="-122"/>
                <a:ea typeface="华文楷体" panose="02010600040101010101" pitchFamily="2" charset="-122"/>
              </a:rPr>
              <a:t>片段</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要避免竞争条件，就需要对临界区进行</a:t>
            </a:r>
            <a:r>
              <a:rPr lang="zh-CN" altLang="en-US" sz="3200" dirty="0" smtClean="0">
                <a:latin typeface="华文楷体" panose="02010600040101010101" pitchFamily="2" charset="-122"/>
                <a:ea typeface="华文楷体" panose="02010600040101010101" pitchFamily="2" charset="-122"/>
              </a:rPr>
              <a:t>数据保护</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70712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互斥体与锁</a:t>
            </a:r>
          </a:p>
        </p:txBody>
      </p:sp>
      <p:sp>
        <p:nvSpPr>
          <p:cNvPr id="3" name="内容占位符 2"/>
          <p:cNvSpPr>
            <a:spLocks noGrp="1"/>
          </p:cNvSpPr>
          <p:nvPr>
            <p:ph idx="1"/>
          </p:nvPr>
        </p:nvSpPr>
        <p:spPr>
          <a:xfrm>
            <a:off x="838199" y="1825625"/>
            <a:ext cx="10908323" cy="4351338"/>
          </a:xfrm>
        </p:spPr>
        <p:txBody>
          <a:bodyPr>
            <a:normAutofit/>
          </a:bodyPr>
          <a:lstStyle/>
          <a:p>
            <a:r>
              <a:rPr lang="zh-CN" altLang="en-US" sz="3200" dirty="0" smtClean="0">
                <a:latin typeface="华文楷体" panose="02010600040101010101" pitchFamily="2" charset="-122"/>
                <a:ea typeface="华文楷体" panose="02010600040101010101" pitchFamily="2" charset="-122"/>
              </a:rPr>
              <a:t>互斥元</a:t>
            </a:r>
            <a:r>
              <a:rPr lang="en-US" altLang="zh-CN" sz="3200" dirty="0" smtClean="0">
                <a:latin typeface="华文楷体" panose="02010600040101010101" pitchFamily="2" charset="-122"/>
                <a:ea typeface="华文楷体" panose="02010600040101010101" pitchFamily="2" charset="-122"/>
              </a:rPr>
              <a:t>/</a:t>
            </a:r>
            <a:r>
              <a:rPr lang="zh-CN" altLang="en-US" sz="3200" dirty="0" smtClean="0">
                <a:latin typeface="华文楷体" panose="02010600040101010101" pitchFamily="2" charset="-122"/>
                <a:ea typeface="华文楷体" panose="02010600040101010101" pitchFamily="2" charset="-122"/>
              </a:rPr>
              <a:t>锁：由</a:t>
            </a:r>
            <a:r>
              <a:rPr lang="en-US" altLang="zh-CN" sz="3200" dirty="0" smtClean="0">
                <a:latin typeface="华文楷体" panose="02010600040101010101" pitchFamily="2" charset="-122"/>
                <a:ea typeface="华文楷体" panose="02010600040101010101" pitchFamily="2" charset="-122"/>
              </a:rPr>
              <a:t>C++</a:t>
            </a:r>
            <a:r>
              <a:rPr lang="zh-CN" altLang="en-US" sz="3200" dirty="0" smtClean="0">
                <a:latin typeface="华文楷体" panose="02010600040101010101" pitchFamily="2" charset="-122"/>
                <a:ea typeface="华文楷体" panose="02010600040101010101" pitchFamily="2" charset="-122"/>
              </a:rPr>
              <a:t>标准提供的保护共享数据的最基本机制</a:t>
            </a:r>
            <a:endParaRPr lang="en-US" altLang="zh-CN" sz="3200" dirty="0" smtClean="0">
              <a:latin typeface="华文楷体" panose="02010600040101010101" pitchFamily="2" charset="-122"/>
              <a:ea typeface="华文楷体" panose="02010600040101010101" pitchFamily="2" charset="-122"/>
            </a:endParaRPr>
          </a:p>
          <a:p>
            <a:pPr lvl="1"/>
            <a:r>
              <a:rPr lang="zh-CN" altLang="en-US" sz="2800" dirty="0" smtClean="0">
                <a:latin typeface="华文楷体" panose="02010600040101010101" pitchFamily="2" charset="-122"/>
                <a:ea typeface="华文楷体" panose="02010600040101010101" pitchFamily="2" charset="-122"/>
              </a:rPr>
              <a:t>在访问共享数据之前，锁定（</a:t>
            </a:r>
            <a:r>
              <a:rPr lang="en-US" altLang="zh-CN" sz="2800" dirty="0" smtClean="0">
                <a:latin typeface="华文楷体" panose="02010600040101010101" pitchFamily="2" charset="-122"/>
                <a:ea typeface="华文楷体" panose="02010600040101010101" pitchFamily="2" charset="-122"/>
              </a:rPr>
              <a:t>lock</a:t>
            </a:r>
            <a:r>
              <a:rPr lang="zh-CN" altLang="en-US" sz="2800" dirty="0" smtClean="0">
                <a:latin typeface="华文楷体" panose="02010600040101010101" pitchFamily="2" charset="-122"/>
                <a:ea typeface="华文楷体" panose="02010600040101010101" pitchFamily="2" charset="-122"/>
              </a:rPr>
              <a:t>）与该数据相关的互斥元</a:t>
            </a:r>
            <a:endParaRPr lang="en-US" altLang="zh-CN" sz="2800" dirty="0" smtClean="0">
              <a:latin typeface="华文楷体" panose="02010600040101010101" pitchFamily="2" charset="-122"/>
              <a:ea typeface="华文楷体" panose="02010600040101010101" pitchFamily="2" charset="-122"/>
            </a:endParaRPr>
          </a:p>
          <a:p>
            <a:pPr lvl="1"/>
            <a:r>
              <a:rPr lang="zh-CN" altLang="en-US" sz="2800" dirty="0" smtClean="0">
                <a:latin typeface="华文楷体" panose="02010600040101010101" pitchFamily="2" charset="-122"/>
                <a:ea typeface="华文楷体" panose="02010600040101010101" pitchFamily="2" charset="-122"/>
              </a:rPr>
              <a:t>访问完成后，解锁（</a:t>
            </a:r>
            <a:r>
              <a:rPr lang="en-US" altLang="zh-CN" sz="2800" dirty="0" smtClean="0">
                <a:latin typeface="华文楷体" panose="02010600040101010101" pitchFamily="2" charset="-122"/>
                <a:ea typeface="华文楷体" panose="02010600040101010101" pitchFamily="2" charset="-122"/>
              </a:rPr>
              <a:t>unlock</a:t>
            </a:r>
            <a:r>
              <a:rPr lang="zh-CN" altLang="en-US" sz="2800" dirty="0" smtClean="0">
                <a:latin typeface="华文楷体" panose="02010600040101010101" pitchFamily="2" charset="-122"/>
                <a:ea typeface="华文楷体" panose="02010600040101010101" pitchFamily="2" charset="-122"/>
              </a:rPr>
              <a:t>）该互斥元</a:t>
            </a:r>
            <a:endParaRPr lang="en-US" altLang="zh-CN" sz="2800" dirty="0" smtClean="0">
              <a:latin typeface="华文楷体" panose="02010600040101010101" pitchFamily="2" charset="-122"/>
              <a:ea typeface="华文楷体" panose="02010600040101010101" pitchFamily="2" charset="-122"/>
            </a:endParaRPr>
          </a:p>
          <a:p>
            <a:pPr lvl="1"/>
            <a:r>
              <a:rPr lang="zh-CN" altLang="en-US" sz="2800" dirty="0" smtClean="0">
                <a:latin typeface="华文楷体" panose="02010600040101010101" pitchFamily="2" charset="-122"/>
                <a:ea typeface="华文楷体" panose="02010600040101010101" pitchFamily="2" charset="-122"/>
              </a:rPr>
              <a:t>线程库会确保一个线程锁定某个互斥元后，其他试图锁定该互斥元的线程必须等待，直到之前的线程解锁</a:t>
            </a:r>
            <a:endParaRPr lang="zh-CN" altLang="en-US" sz="2800"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2"/>
          <a:stretch>
            <a:fillRect/>
          </a:stretch>
        </p:blipFill>
        <p:spPr>
          <a:xfrm>
            <a:off x="6096000" y="365125"/>
            <a:ext cx="4800600" cy="1162050"/>
          </a:xfrm>
          <a:prstGeom prst="rect">
            <a:avLst/>
          </a:prstGeom>
        </p:spPr>
      </p:pic>
      <p:pic>
        <p:nvPicPr>
          <p:cNvPr id="7" name="图片 6"/>
          <p:cNvPicPr>
            <a:picLocks noChangeAspect="1"/>
          </p:cNvPicPr>
          <p:nvPr/>
        </p:nvPicPr>
        <p:blipFill>
          <a:blip r:embed="rId3"/>
          <a:stretch>
            <a:fillRect/>
          </a:stretch>
        </p:blipFill>
        <p:spPr>
          <a:xfrm>
            <a:off x="2733245" y="4424975"/>
            <a:ext cx="6725510" cy="2010994"/>
          </a:xfrm>
          <a:prstGeom prst="rect">
            <a:avLst/>
          </a:prstGeom>
        </p:spPr>
      </p:pic>
    </p:spTree>
    <p:extLst>
      <p:ext uri="{BB962C8B-B14F-4D97-AF65-F5344CB8AC3E}">
        <p14:creationId xmlns:p14="http://schemas.microsoft.com/office/powerpoint/2010/main" val="464472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互斥体与锁</a:t>
            </a:r>
          </a:p>
        </p:txBody>
      </p:sp>
      <p:pic>
        <p:nvPicPr>
          <p:cNvPr id="5" name="图片 4"/>
          <p:cNvPicPr>
            <a:picLocks noChangeAspect="1"/>
          </p:cNvPicPr>
          <p:nvPr/>
        </p:nvPicPr>
        <p:blipFill>
          <a:blip r:embed="rId2"/>
          <a:stretch>
            <a:fillRect/>
          </a:stretch>
        </p:blipFill>
        <p:spPr>
          <a:xfrm>
            <a:off x="6096000" y="428923"/>
            <a:ext cx="4800600" cy="1162050"/>
          </a:xfrm>
          <a:prstGeom prst="rect">
            <a:avLst/>
          </a:prstGeom>
        </p:spPr>
      </p:pic>
      <p:pic>
        <p:nvPicPr>
          <p:cNvPr id="6" name="图片 5"/>
          <p:cNvPicPr>
            <a:picLocks noChangeAspect="1"/>
          </p:cNvPicPr>
          <p:nvPr/>
        </p:nvPicPr>
        <p:blipFill>
          <a:blip r:embed="rId3"/>
          <a:stretch>
            <a:fillRect/>
          </a:stretch>
        </p:blipFill>
        <p:spPr>
          <a:xfrm>
            <a:off x="755637" y="2403438"/>
            <a:ext cx="10680726" cy="3195712"/>
          </a:xfrm>
          <a:prstGeom prst="rect">
            <a:avLst/>
          </a:prstGeom>
        </p:spPr>
      </p:pic>
    </p:spTree>
    <p:extLst>
      <p:ext uri="{BB962C8B-B14F-4D97-AF65-F5344CB8AC3E}">
        <p14:creationId xmlns:p14="http://schemas.microsoft.com/office/powerpoint/2010/main" val="4045556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内存墙(memory wall) | Wi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860" y="1179245"/>
            <a:ext cx="5197442" cy="2822049"/>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p:txBody>
          <a:bodyPr>
            <a:normAutofit/>
          </a:bodyPr>
          <a:lstStyle/>
          <a:p>
            <a:r>
              <a:rPr lang="zh-CN" altLang="en-US" sz="3200" dirty="0" smtClean="0">
                <a:latin typeface="华文楷体" panose="02010600040101010101" pitchFamily="2" charset="-122"/>
                <a:ea typeface="华文楷体" panose="02010600040101010101" pitchFamily="2" charset="-122"/>
              </a:rPr>
              <a:t>内存障碍（</a:t>
            </a:r>
            <a:r>
              <a:rPr lang="en-US" altLang="zh-CN" sz="3200" dirty="0" smtClean="0">
                <a:latin typeface="华文楷体" panose="02010600040101010101" pitchFamily="2" charset="-122"/>
                <a:ea typeface="华文楷体" panose="02010600040101010101" pitchFamily="2" charset="-122"/>
              </a:rPr>
              <a:t>memory-wall</a:t>
            </a:r>
            <a:r>
              <a:rPr lang="zh-CN" altLang="en-US"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能耗</a:t>
            </a:r>
            <a:r>
              <a:rPr lang="zh-CN" altLang="en-US" sz="3200" dirty="0">
                <a:latin typeface="华文楷体" panose="02010600040101010101" pitchFamily="2" charset="-122"/>
                <a:ea typeface="华文楷体" panose="02010600040101010101" pitchFamily="2" charset="-122"/>
              </a:rPr>
              <a:t>、</a:t>
            </a:r>
            <a:r>
              <a:rPr lang="zh-CN" altLang="en-US" sz="3200" dirty="0" smtClean="0">
                <a:latin typeface="华文楷体" panose="02010600040101010101" pitchFamily="2" charset="-122"/>
                <a:ea typeface="华文楷体" panose="02010600040101010101" pitchFamily="2" charset="-122"/>
              </a:rPr>
              <a:t>散热障碍（</a:t>
            </a:r>
            <a:r>
              <a:rPr lang="en-US" altLang="zh-CN" sz="3200" dirty="0" smtClean="0">
                <a:latin typeface="华文楷体" panose="02010600040101010101" pitchFamily="2" charset="-122"/>
                <a:ea typeface="华文楷体" panose="02010600040101010101" pitchFamily="2" charset="-122"/>
              </a:rPr>
              <a:t>power-wall</a:t>
            </a:r>
            <a:r>
              <a:rPr lang="zh-CN" altLang="en-US"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smtClean="0">
              <a:latin typeface="华文楷体" panose="02010600040101010101" pitchFamily="2" charset="-122"/>
              <a:ea typeface="华文楷体" panose="02010600040101010101" pitchFamily="2" charset="-122"/>
            </a:endParaRPr>
          </a:p>
          <a:p>
            <a:r>
              <a:rPr lang="zh-CN" altLang="en-US" sz="3200" dirty="0" smtClean="0">
                <a:latin typeface="华文楷体" panose="02010600040101010101" pitchFamily="2" charset="-122"/>
                <a:ea typeface="华文楷体" panose="02010600040101010101" pitchFamily="2" charset="-122"/>
              </a:rPr>
              <a:t>稳定性障碍（</a:t>
            </a:r>
            <a:r>
              <a:rPr lang="en-US" altLang="zh-CN" sz="3200" dirty="0">
                <a:latin typeface="华文楷体" panose="02010600040101010101" pitchFamily="2" charset="-122"/>
                <a:ea typeface="华文楷体" panose="02010600040101010101" pitchFamily="2" charset="-122"/>
              </a:rPr>
              <a:t>r</a:t>
            </a:r>
            <a:r>
              <a:rPr lang="en-US" altLang="zh-CN" sz="3200" dirty="0" smtClean="0">
                <a:latin typeface="华文楷体" panose="02010600040101010101" pitchFamily="2" charset="-122"/>
                <a:ea typeface="华文楷体" panose="02010600040101010101" pitchFamily="2" charset="-122"/>
              </a:rPr>
              <a:t>eliability-wall</a:t>
            </a:r>
            <a:r>
              <a:rPr lang="zh-CN" altLang="en-US"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endParaRPr lang="en-US" altLang="zh-CN" dirty="0"/>
          </a:p>
        </p:txBody>
      </p:sp>
      <p:pic>
        <p:nvPicPr>
          <p:cNvPr id="4" name="图片 3"/>
          <p:cNvPicPr>
            <a:picLocks noChangeAspect="1"/>
          </p:cNvPicPr>
          <p:nvPr/>
        </p:nvPicPr>
        <p:blipFill>
          <a:blip r:embed="rId4"/>
          <a:stretch>
            <a:fillRect/>
          </a:stretch>
        </p:blipFill>
        <p:spPr>
          <a:xfrm>
            <a:off x="7182894" y="4069874"/>
            <a:ext cx="4342657" cy="2497028"/>
          </a:xfrm>
          <a:prstGeom prst="rect">
            <a:avLst/>
          </a:prstGeom>
        </p:spPr>
      </p:pic>
      <p:sp>
        <p:nvSpPr>
          <p:cNvPr id="7" name="标题 1"/>
          <p:cNvSpPr txBox="1">
            <a:spLocks/>
          </p:cNvSpPr>
          <p:nvPr/>
        </p:nvSpPr>
        <p:spPr>
          <a:xfrm>
            <a:off x="739140" y="2103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dirty="0" smtClean="0">
                <a:latin typeface="华文新魏" panose="02010800040101010101" pitchFamily="2" charset="-122"/>
                <a:ea typeface="华文新魏" panose="02010800040101010101" pitchFamily="2" charset="-122"/>
              </a:rPr>
              <a:t>为什么需要并行程序？</a:t>
            </a:r>
            <a:endParaRPr lang="zh-CN" altLang="en-US" sz="4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59163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19431" y="152669"/>
            <a:ext cx="8354285" cy="6604037"/>
          </a:xfrm>
          <a:prstGeom prst="rect">
            <a:avLst/>
          </a:prstGeom>
        </p:spPr>
      </p:pic>
      <p:pic>
        <p:nvPicPr>
          <p:cNvPr id="6" name="图片 5"/>
          <p:cNvPicPr>
            <a:picLocks noChangeAspect="1"/>
          </p:cNvPicPr>
          <p:nvPr/>
        </p:nvPicPr>
        <p:blipFill>
          <a:blip r:embed="rId4"/>
          <a:stretch>
            <a:fillRect/>
          </a:stretch>
        </p:blipFill>
        <p:spPr>
          <a:xfrm>
            <a:off x="4396574" y="194873"/>
            <a:ext cx="7587195" cy="689745"/>
          </a:xfrm>
          <a:prstGeom prst="rect">
            <a:avLst/>
          </a:prstGeom>
        </p:spPr>
      </p:pic>
      <p:sp>
        <p:nvSpPr>
          <p:cNvPr id="7" name="圆角矩形 6"/>
          <p:cNvSpPr/>
          <p:nvPr/>
        </p:nvSpPr>
        <p:spPr>
          <a:xfrm>
            <a:off x="512492" y="1495997"/>
            <a:ext cx="3421555" cy="60924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627" name="Picture 3" descr="一路哭到顶:笑哭脸成全球最受欢迎表情符号"/>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394" y="1085001"/>
            <a:ext cx="1532894" cy="1532894"/>
          </a:xfrm>
          <a:prstGeom prst="rect">
            <a:avLst/>
          </a:prstGeom>
          <a:noFill/>
          <a:extLst>
            <a:ext uri="{909E8E84-426E-40DD-AFC4-6F175D3DCCD1}">
              <a14:hiddenFill xmlns:a14="http://schemas.microsoft.com/office/drawing/2010/main">
                <a:solidFill>
                  <a:srgbClr val="FFFFFF"/>
                </a:solidFill>
              </a14:hiddenFill>
            </a:ext>
          </a:extLst>
        </p:spPr>
      </p:pic>
      <p:sp>
        <p:nvSpPr>
          <p:cNvPr id="8" name="椭圆形标注 7"/>
          <p:cNvSpPr/>
          <p:nvPr/>
        </p:nvSpPr>
        <p:spPr>
          <a:xfrm>
            <a:off x="6968200" y="388280"/>
            <a:ext cx="1605516" cy="538542"/>
          </a:xfrm>
          <a:prstGeom prst="wedgeEllipseCallout">
            <a:avLst>
              <a:gd name="adj1" fmla="val -47050"/>
              <a:gd name="adj2" fmla="val 89451"/>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155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6627"/>
                                        </p:tgtEl>
                                        <p:attrNameLst>
                                          <p:attrName>style.visibility</p:attrName>
                                        </p:attrNameLst>
                                      </p:cBhvr>
                                      <p:to>
                                        <p:strVal val="visible"/>
                                      </p:to>
                                    </p:set>
                                    <p:animEffect transition="in" filter="fade">
                                      <p:cBhvr>
                                        <p:cTn id="19" dur="500"/>
                                        <p:tgtEl>
                                          <p:spTgt spid="26627"/>
                                        </p:tgtEl>
                                      </p:cBhvr>
                                    </p:animEffect>
                                    <p:anim calcmode="lin" valueType="num">
                                      <p:cBhvr>
                                        <p:cTn id="20" dur="500" fill="hold"/>
                                        <p:tgtEl>
                                          <p:spTgt spid="26627"/>
                                        </p:tgtEl>
                                        <p:attrNameLst>
                                          <p:attrName>ppt_x</p:attrName>
                                        </p:attrNameLst>
                                      </p:cBhvr>
                                      <p:tavLst>
                                        <p:tav tm="0">
                                          <p:val>
                                            <p:strVal val="#ppt_x"/>
                                          </p:val>
                                        </p:tav>
                                        <p:tav tm="100000">
                                          <p:val>
                                            <p:strVal val="#ppt_x"/>
                                          </p:val>
                                        </p:tav>
                                      </p:tavLst>
                                    </p:anim>
                                    <p:anim calcmode="lin" valueType="num">
                                      <p:cBhvr>
                                        <p:cTn id="21" dur="500" fill="hold"/>
                                        <p:tgtEl>
                                          <p:spTgt spid="266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402959" y="1252026"/>
            <a:ext cx="6823148" cy="3249118"/>
          </a:xfrm>
          <a:prstGeom prst="rect">
            <a:avLst/>
          </a:prstGeom>
        </p:spPr>
      </p:pic>
      <p:pic>
        <p:nvPicPr>
          <p:cNvPr id="5" name="图片 4"/>
          <p:cNvPicPr>
            <a:picLocks noChangeAspect="1"/>
          </p:cNvPicPr>
          <p:nvPr/>
        </p:nvPicPr>
        <p:blipFill>
          <a:blip r:embed="rId4"/>
          <a:stretch>
            <a:fillRect/>
          </a:stretch>
        </p:blipFill>
        <p:spPr>
          <a:xfrm>
            <a:off x="2402959" y="5122013"/>
            <a:ext cx="8720468" cy="884892"/>
          </a:xfrm>
          <a:prstGeom prst="rect">
            <a:avLst/>
          </a:prstGeom>
        </p:spPr>
      </p:pic>
      <p:sp>
        <p:nvSpPr>
          <p:cNvPr id="6" name="圆角矩形 5"/>
          <p:cNvSpPr/>
          <p:nvPr/>
        </p:nvSpPr>
        <p:spPr>
          <a:xfrm>
            <a:off x="2649636" y="3097829"/>
            <a:ext cx="4739992" cy="105950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649635" y="1690688"/>
            <a:ext cx="4739993" cy="133600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1047" y="5564459"/>
            <a:ext cx="977162" cy="959573"/>
          </a:xfrm>
          <a:prstGeom prst="rect">
            <a:avLst/>
          </a:prstGeom>
        </p:spPr>
      </p:pic>
    </p:spTree>
    <p:extLst>
      <p:ext uri="{BB962C8B-B14F-4D97-AF65-F5344CB8AC3E}">
        <p14:creationId xmlns:p14="http://schemas.microsoft.com/office/powerpoint/2010/main" val="18601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2581"/>
            <a:ext cx="10515600" cy="1325563"/>
          </a:xfrm>
        </p:spPr>
        <p:txBody>
          <a:bodyPr>
            <a:normAutofit/>
          </a:bodyPr>
          <a:lstStyle/>
          <a:p>
            <a:r>
              <a:rPr lang="en-US" altLang="zh-CN" sz="4800" dirty="0" err="1">
                <a:latin typeface="华文新魏" panose="02010800040101010101" pitchFamily="2" charset="-122"/>
                <a:ea typeface="华文新魏" panose="02010800040101010101" pitchFamily="2" charset="-122"/>
              </a:rPr>
              <a:t>std</a:t>
            </a:r>
            <a:r>
              <a:rPr lang="en-US" altLang="zh-CN" sz="4800" dirty="0">
                <a:latin typeface="华文新魏" panose="02010800040101010101" pitchFamily="2" charset="-122"/>
                <a:ea typeface="华文新魏" panose="02010800040101010101" pitchFamily="2" charset="-122"/>
              </a:rPr>
              <a:t>::</a:t>
            </a:r>
            <a:r>
              <a:rPr lang="en-US" altLang="zh-CN" sz="4800" dirty="0" err="1">
                <a:latin typeface="华文新魏" panose="02010800040101010101" pitchFamily="2" charset="-122"/>
                <a:ea typeface="华文新魏" panose="02010800040101010101" pitchFamily="2" charset="-122"/>
              </a:rPr>
              <a:t>lock_guard</a:t>
            </a:r>
            <a:endParaRPr lang="zh-CN" altLang="en-US" sz="48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838200" y="1600537"/>
            <a:ext cx="10515600" cy="4351338"/>
          </a:xfrm>
        </p:spPr>
        <p:txBody>
          <a:bodyPr>
            <a:normAutofit/>
          </a:bodyPr>
          <a:lstStyle/>
          <a:p>
            <a:r>
              <a:rPr lang="zh-CN" altLang="en-US" sz="3200" dirty="0" smtClean="0">
                <a:latin typeface="华文楷体" panose="02010600040101010101" pitchFamily="2" charset="-122"/>
                <a:ea typeface="华文楷体" panose="02010600040101010101" pitchFamily="2" charset="-122"/>
              </a:rPr>
              <a:t>标准</a:t>
            </a:r>
            <a:r>
              <a:rPr lang="en-US" altLang="zh-CN" sz="3200" dirty="0" smtClean="0">
                <a:latin typeface="华文楷体" panose="02010600040101010101" pitchFamily="2" charset="-122"/>
                <a:ea typeface="华文楷体" panose="02010600040101010101" pitchFamily="2" charset="-122"/>
              </a:rPr>
              <a:t>C++</a:t>
            </a:r>
            <a:r>
              <a:rPr lang="zh-CN" altLang="en-US" sz="3200" dirty="0" smtClean="0">
                <a:latin typeface="华文楷体" panose="02010600040101010101" pitchFamily="2" charset="-122"/>
                <a:ea typeface="华文楷体" panose="02010600040101010101" pitchFamily="2" charset="-122"/>
              </a:rPr>
              <a:t>库还提供了</a:t>
            </a:r>
            <a:r>
              <a:rPr lang="en-US" altLang="zh-CN" sz="3200" dirty="0" err="1" smtClean="0">
                <a:latin typeface="华文楷体" panose="02010600040101010101" pitchFamily="2" charset="-122"/>
                <a:ea typeface="华文楷体" panose="02010600040101010101" pitchFamily="2" charset="-122"/>
              </a:rPr>
              <a:t>std</a:t>
            </a:r>
            <a:r>
              <a:rPr lang="en-US" altLang="zh-CN" sz="3200" dirty="0" smtClean="0">
                <a:latin typeface="华文楷体" panose="02010600040101010101" pitchFamily="2" charset="-122"/>
                <a:ea typeface="华文楷体" panose="02010600040101010101" pitchFamily="2" charset="-122"/>
              </a:rPr>
              <a:t>::</a:t>
            </a:r>
            <a:r>
              <a:rPr lang="en-US" altLang="zh-CN" sz="3200" dirty="0" err="1" smtClean="0">
                <a:latin typeface="华文楷体" panose="02010600040101010101" pitchFamily="2" charset="-122"/>
                <a:ea typeface="华文楷体" panose="02010600040101010101" pitchFamily="2" charset="-122"/>
              </a:rPr>
              <a:t>lock_guard</a:t>
            </a:r>
            <a:r>
              <a:rPr lang="zh-CN" altLang="en-US" sz="3200" dirty="0" smtClean="0">
                <a:latin typeface="华文楷体" panose="02010600040101010101" pitchFamily="2" charset="-122"/>
                <a:ea typeface="华文楷体" panose="02010600040101010101" pitchFamily="2" charset="-122"/>
              </a:rPr>
              <a:t>类模板，在构造时锁定给定的互斥元，析构时将互斥元解锁，从而保证锁定的互斥元始终被正确解锁</a:t>
            </a:r>
            <a:endParaRPr lang="zh-CN" altLang="en-US" sz="32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3"/>
          <a:stretch>
            <a:fillRect/>
          </a:stretch>
        </p:blipFill>
        <p:spPr>
          <a:xfrm>
            <a:off x="3300412" y="3035941"/>
            <a:ext cx="5591176" cy="3663624"/>
          </a:xfrm>
          <a:prstGeom prst="rect">
            <a:avLst/>
          </a:prstGeom>
        </p:spPr>
      </p:pic>
    </p:spTree>
    <p:extLst>
      <p:ext uri="{BB962C8B-B14F-4D97-AF65-F5344CB8AC3E}">
        <p14:creationId xmlns:p14="http://schemas.microsoft.com/office/powerpoint/2010/main" val="12115043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smtClean="0">
                <a:latin typeface="华文新魏" panose="02010800040101010101" pitchFamily="2" charset="-122"/>
                <a:ea typeface="华文新魏" panose="02010800040101010101" pitchFamily="2" charset="-122"/>
              </a:rPr>
              <a:t>并行算法</a:t>
            </a:r>
            <a:endParaRPr lang="zh-CN" altLang="en-US" sz="48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838200" y="1690688"/>
            <a:ext cx="10515600" cy="4351338"/>
          </a:xfrm>
        </p:spPr>
        <p:txBody>
          <a:bodyPr/>
          <a:lstStyle/>
          <a:p>
            <a:r>
              <a:rPr lang="en-US" altLang="zh-CN" sz="3200" dirty="0" smtClean="0">
                <a:latin typeface="华文楷体" panose="02010600040101010101" pitchFamily="2" charset="-122"/>
                <a:ea typeface="华文楷体" panose="02010600040101010101" pitchFamily="2" charset="-122"/>
              </a:rPr>
              <a:t>C++17</a:t>
            </a:r>
            <a:r>
              <a:rPr lang="zh-CN" altLang="en-US" sz="3200" dirty="0" smtClean="0">
                <a:latin typeface="华文楷体" panose="02010600040101010101" pitchFamily="2" charset="-122"/>
                <a:ea typeface="华文楷体" panose="02010600040101010101" pitchFamily="2" charset="-122"/>
              </a:rPr>
              <a:t>开始，</a:t>
            </a:r>
            <a:r>
              <a:rPr lang="en-US" altLang="zh-CN" sz="3200" dirty="0" smtClean="0">
                <a:latin typeface="华文楷体" panose="02010600040101010101" pitchFamily="2" charset="-122"/>
                <a:ea typeface="华文楷体" panose="02010600040101010101" pitchFamily="2" charset="-122"/>
              </a:rPr>
              <a:t>&lt;algorithm&gt;</a:t>
            </a:r>
            <a:r>
              <a:rPr lang="zh-CN" altLang="en-US" sz="3200" dirty="0" smtClean="0">
                <a:latin typeface="华文楷体" panose="02010600040101010101" pitchFamily="2" charset="-122"/>
                <a:ea typeface="华文楷体" panose="02010600040101010101" pitchFamily="2" charset="-122"/>
              </a:rPr>
              <a:t>和</a:t>
            </a:r>
            <a:r>
              <a:rPr lang="en-US" altLang="zh-CN" sz="3200" dirty="0" smtClean="0">
                <a:latin typeface="华文楷体" panose="02010600040101010101" pitchFamily="2" charset="-122"/>
                <a:ea typeface="华文楷体" panose="02010600040101010101" pitchFamily="2" charset="-122"/>
              </a:rPr>
              <a:t>&lt;numeric&gt; </a:t>
            </a:r>
            <a:r>
              <a:rPr lang="zh-CN" altLang="en-US" sz="3200" dirty="0" smtClean="0">
                <a:latin typeface="华文楷体" panose="02010600040101010101" pitchFamily="2" charset="-122"/>
                <a:ea typeface="华文楷体" panose="02010600040101010101" pitchFamily="2" charset="-122"/>
              </a:rPr>
              <a:t>头文件的中的很多算法都添加了一个新的参数：</a:t>
            </a:r>
            <a:r>
              <a:rPr lang="en-US" altLang="zh-CN" sz="3200" dirty="0" err="1" smtClean="0">
                <a:latin typeface="华文楷体" panose="02010600040101010101" pitchFamily="2" charset="-122"/>
                <a:ea typeface="华文楷体" panose="02010600040101010101" pitchFamily="2" charset="-122"/>
              </a:rPr>
              <a:t>sequenced_policy</a:t>
            </a:r>
            <a:endParaRPr lang="en-US" altLang="zh-CN" sz="3200" dirty="0">
              <a:latin typeface="华文楷体" panose="02010600040101010101" pitchFamily="2" charset="-122"/>
              <a:ea typeface="华文楷体" panose="02010600040101010101" pitchFamily="2" charset="-122"/>
            </a:endParaRPr>
          </a:p>
          <a:p>
            <a:endParaRPr lang="zh-CN" altLang="en-US" dirty="0"/>
          </a:p>
        </p:txBody>
      </p:sp>
      <p:pic>
        <p:nvPicPr>
          <p:cNvPr id="4" name="图片 3"/>
          <p:cNvPicPr>
            <a:picLocks noChangeAspect="1"/>
          </p:cNvPicPr>
          <p:nvPr/>
        </p:nvPicPr>
        <p:blipFill>
          <a:blip r:embed="rId3"/>
          <a:stretch>
            <a:fillRect/>
          </a:stretch>
        </p:blipFill>
        <p:spPr>
          <a:xfrm>
            <a:off x="753250" y="2822262"/>
            <a:ext cx="11003822" cy="2302632"/>
          </a:xfrm>
          <a:prstGeom prst="rect">
            <a:avLst/>
          </a:prstGeom>
        </p:spPr>
      </p:pic>
      <p:sp>
        <p:nvSpPr>
          <p:cNvPr id="5" name="文本框 4"/>
          <p:cNvSpPr txBox="1"/>
          <p:nvPr/>
        </p:nvSpPr>
        <p:spPr>
          <a:xfrm>
            <a:off x="1029587" y="5425471"/>
            <a:ext cx="9975112" cy="830997"/>
          </a:xfrm>
          <a:prstGeom prst="rect">
            <a:avLst/>
          </a:prstGeom>
          <a:noFill/>
        </p:spPr>
        <p:txBody>
          <a:bodyPr wrap="square" rtlCol="0">
            <a:spAutoFit/>
          </a:bodyPr>
          <a:lstStyle/>
          <a:p>
            <a:r>
              <a:rPr lang="zh-CN" altLang="en-US" sz="2400">
                <a:latin typeface="华文楷体" panose="02010600040101010101" pitchFamily="2" charset="-122"/>
                <a:ea typeface="华文楷体" panose="02010600040101010101" pitchFamily="2" charset="-122"/>
              </a:rPr>
              <a:t>目前</a:t>
            </a:r>
            <a:r>
              <a:rPr lang="en-US" altLang="zh-CN" sz="2400">
                <a:latin typeface="华文楷体" panose="02010600040101010101" pitchFamily="2" charset="-122"/>
                <a:ea typeface="华文楷体" panose="02010600040101010101" pitchFamily="2" charset="-122"/>
              </a:rPr>
              <a:t>clang</a:t>
            </a:r>
            <a:r>
              <a:rPr lang="zh-CN" altLang="en-US" sz="2400">
                <a:latin typeface="华文楷体" panose="02010600040101010101" pitchFamily="2" charset="-122"/>
                <a:ea typeface="华文楷体" panose="02010600040101010101" pitchFamily="2" charset="-122"/>
              </a:rPr>
              <a:t>编译器还不支持这个功能。因此想要编译这部分代码，你需要使用</a:t>
            </a:r>
            <a:r>
              <a:rPr lang="en-US" altLang="zh-CN" sz="2400">
                <a:latin typeface="华文楷体" panose="02010600040101010101" pitchFamily="2" charset="-122"/>
                <a:ea typeface="华文楷体" panose="02010600040101010101" pitchFamily="2" charset="-122"/>
              </a:rPr>
              <a:t>gcc 9.0</a:t>
            </a:r>
            <a:r>
              <a:rPr lang="zh-CN" altLang="en-US" sz="2400">
                <a:latin typeface="华文楷体" panose="02010600040101010101" pitchFamily="2" charset="-122"/>
                <a:ea typeface="华文楷体" panose="02010600040101010101" pitchFamily="2" charset="-122"/>
              </a:rPr>
              <a:t>或更高版本，同时还需要安装</a:t>
            </a:r>
            <a:r>
              <a:rPr lang="en-US" altLang="zh-CN" sz="2400">
                <a:latin typeface="华文楷体" panose="02010600040101010101" pitchFamily="2" charset="-122"/>
                <a:ea typeface="华文楷体" panose="02010600040101010101" pitchFamily="2" charset="-122"/>
                <a:hlinkClick r:id="rId4"/>
              </a:rPr>
              <a:t>Intel Threading Building Blocks</a:t>
            </a:r>
            <a:r>
              <a:rPr lang="zh-CN" altLang="en-US" sz="2400">
                <a:latin typeface="华文楷体" panose="02010600040101010101" pitchFamily="2" charset="-122"/>
                <a:ea typeface="华文楷体" panose="02010600040101010101" pitchFamily="2" charset="-122"/>
              </a:rPr>
              <a:t>。</a:t>
            </a:r>
            <a:endParaRPr lang="zh-CN" altLang="en-US"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709425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0215" y="220164"/>
            <a:ext cx="6115050" cy="3943350"/>
          </a:xfrm>
          <a:prstGeom prst="rect">
            <a:avLst/>
          </a:prstGeom>
        </p:spPr>
      </p:pic>
      <p:pic>
        <p:nvPicPr>
          <p:cNvPr id="7" name="图片 6"/>
          <p:cNvPicPr>
            <a:picLocks noChangeAspect="1"/>
          </p:cNvPicPr>
          <p:nvPr/>
        </p:nvPicPr>
        <p:blipFill>
          <a:blip r:embed="rId4"/>
          <a:stretch>
            <a:fillRect/>
          </a:stretch>
        </p:blipFill>
        <p:spPr>
          <a:xfrm>
            <a:off x="3970818" y="2393858"/>
            <a:ext cx="7886700" cy="4200525"/>
          </a:xfrm>
          <a:prstGeom prst="rect">
            <a:avLst/>
          </a:prstGeom>
        </p:spPr>
      </p:pic>
      <p:pic>
        <p:nvPicPr>
          <p:cNvPr id="8" name="图片 7"/>
          <p:cNvPicPr>
            <a:picLocks noChangeAspect="1"/>
          </p:cNvPicPr>
          <p:nvPr/>
        </p:nvPicPr>
        <p:blipFill>
          <a:blip r:embed="rId5"/>
          <a:stretch>
            <a:fillRect/>
          </a:stretch>
        </p:blipFill>
        <p:spPr>
          <a:xfrm>
            <a:off x="7079122" y="524429"/>
            <a:ext cx="4884722" cy="942865"/>
          </a:xfrm>
          <a:prstGeom prst="rect">
            <a:avLst/>
          </a:prstGeom>
        </p:spPr>
      </p:pic>
    </p:spTree>
    <p:extLst>
      <p:ext uri="{BB962C8B-B14F-4D97-AF65-F5344CB8AC3E}">
        <p14:creationId xmlns:p14="http://schemas.microsoft.com/office/powerpoint/2010/main" val="18416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扩展阅读</a:t>
            </a:r>
          </a:p>
        </p:txBody>
      </p:sp>
      <p:sp>
        <p:nvSpPr>
          <p:cNvPr id="3" name="内容占位符 2"/>
          <p:cNvSpPr>
            <a:spLocks noGrp="1"/>
          </p:cNvSpPr>
          <p:nvPr>
            <p:ph idx="1"/>
          </p:nvPr>
        </p:nvSpPr>
        <p:spPr>
          <a:xfrm>
            <a:off x="838200" y="1690688"/>
            <a:ext cx="11017102" cy="4351338"/>
          </a:xfrm>
        </p:spPr>
        <p:txBody>
          <a:bodyPr>
            <a:normAutofit/>
          </a:bodyPr>
          <a:lstStyle/>
          <a:p>
            <a:r>
              <a:rPr lang="en-US" altLang="zh-CN" sz="3200" dirty="0" smtClean="0">
                <a:latin typeface="华文楷体" panose="02010600040101010101" pitchFamily="2" charset="-122"/>
                <a:ea typeface="华文楷体" panose="02010600040101010101" pitchFamily="2" charset="-122"/>
              </a:rPr>
              <a:t>CUDA GPU</a:t>
            </a:r>
            <a:r>
              <a:rPr lang="zh-CN" altLang="en-US" sz="3200" dirty="0" smtClean="0">
                <a:latin typeface="华文楷体" panose="02010600040101010101" pitchFamily="2" charset="-122"/>
                <a:ea typeface="华文楷体" panose="02010600040101010101" pitchFamily="2" charset="-122"/>
              </a:rPr>
              <a:t>编程</a:t>
            </a:r>
            <a:endParaRPr lang="en-US" altLang="zh-CN" sz="3200" dirty="0" smtClean="0">
              <a:latin typeface="华文楷体" panose="02010600040101010101" pitchFamily="2" charset="-122"/>
              <a:ea typeface="华文楷体" panose="02010600040101010101" pitchFamily="2" charset="-122"/>
            </a:endParaRPr>
          </a:p>
          <a:p>
            <a:pPr lvl="1"/>
            <a:r>
              <a:rPr lang="en-US" altLang="zh-CN" sz="2800" dirty="0" smtClean="0">
                <a:latin typeface="华文楷体" panose="02010600040101010101" pitchFamily="2" charset="-122"/>
                <a:ea typeface="华文楷体" panose="02010600040101010101" pitchFamily="2" charset="-122"/>
              </a:rPr>
              <a:t>https://cuda-tutorial.readthedocs.io/en/latest/tutorials/tutorial01/</a:t>
            </a:r>
          </a:p>
          <a:p>
            <a:pPr lvl="1"/>
            <a:r>
              <a:rPr lang="en-US" altLang="zh-CN" sz="2800" dirty="0" smtClean="0">
                <a:latin typeface="华文楷体" panose="02010600040101010101" pitchFamily="2" charset="-122"/>
                <a:ea typeface="华文楷体" panose="02010600040101010101" pitchFamily="2" charset="-122"/>
              </a:rPr>
              <a:t>https://docs.nvidia.com/cuda/cuda-c-programming-guide/index.html</a:t>
            </a:r>
            <a:endParaRPr lang="en-US" altLang="zh-CN" sz="2800" dirty="0">
              <a:latin typeface="华文楷体" panose="02010600040101010101" pitchFamily="2" charset="-122"/>
              <a:ea typeface="华文楷体" panose="02010600040101010101" pitchFamily="2" charset="-122"/>
            </a:endParaRPr>
          </a:p>
          <a:p>
            <a:r>
              <a:rPr lang="en-US" altLang="zh-CN" sz="3200" dirty="0" err="1" smtClean="0">
                <a:latin typeface="华文楷体" panose="02010600040101010101" pitchFamily="2" charset="-122"/>
                <a:ea typeface="华文楷体" panose="02010600040101010101" pitchFamily="2" charset="-122"/>
              </a:rPr>
              <a:t>OpenMP</a:t>
            </a:r>
            <a:endParaRPr lang="en-US" altLang="zh-CN" sz="3200" dirty="0" smtClean="0">
              <a:latin typeface="华文楷体" panose="02010600040101010101" pitchFamily="2" charset="-122"/>
              <a:ea typeface="华文楷体" panose="02010600040101010101" pitchFamily="2" charset="-122"/>
            </a:endParaRPr>
          </a:p>
          <a:p>
            <a:pPr lvl="1"/>
            <a:r>
              <a:rPr lang="en-US" altLang="zh-CN" sz="2800" dirty="0" smtClean="0">
                <a:latin typeface="华文楷体" panose="02010600040101010101" pitchFamily="2" charset="-122"/>
                <a:ea typeface="华文楷体" panose="02010600040101010101" pitchFamily="2" charset="-122"/>
              </a:rPr>
              <a:t>https://computing.llnl.gov/tutorials/openMP/</a:t>
            </a:r>
          </a:p>
          <a:p>
            <a:r>
              <a:rPr lang="en-US" altLang="zh-CN" sz="3200" dirty="0" smtClean="0">
                <a:latin typeface="华文楷体" panose="02010600040101010101" pitchFamily="2" charset="-122"/>
                <a:ea typeface="华文楷体" panose="02010600040101010101" pitchFamily="2" charset="-122"/>
              </a:rPr>
              <a:t>MPI</a:t>
            </a:r>
          </a:p>
          <a:p>
            <a:pPr lvl="1"/>
            <a:r>
              <a:rPr lang="en-US" altLang="zh-CN" sz="2800" dirty="0" smtClean="0">
                <a:latin typeface="华文楷体" panose="02010600040101010101" pitchFamily="2" charset="-122"/>
                <a:ea typeface="华文楷体" panose="02010600040101010101" pitchFamily="2" charset="-122"/>
              </a:rPr>
              <a:t>https://mpitutorial.com/tutorials/</a:t>
            </a:r>
          </a:p>
          <a:p>
            <a:pPr lvl="1"/>
            <a:r>
              <a:rPr lang="en-US" altLang="zh-CN" sz="2800" dirty="0" smtClean="0">
                <a:latin typeface="华文楷体" panose="02010600040101010101" pitchFamily="2" charset="-122"/>
                <a:ea typeface="华文楷体" panose="02010600040101010101" pitchFamily="2" charset="-122"/>
              </a:rPr>
              <a:t>https://computing.llnl.gov/tutorials/mpi/</a:t>
            </a:r>
          </a:p>
          <a:p>
            <a:endParaRPr lang="en-US" altLang="zh-CN" dirty="0"/>
          </a:p>
          <a:p>
            <a:endParaRPr lang="zh-CN" altLang="en-US" dirty="0"/>
          </a:p>
        </p:txBody>
      </p:sp>
    </p:spTree>
    <p:extLst>
      <p:ext uri="{BB962C8B-B14F-4D97-AF65-F5344CB8AC3E}">
        <p14:creationId xmlns:p14="http://schemas.microsoft.com/office/powerpoint/2010/main" val="4947158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6600" dirty="0" smtClean="0">
                <a:latin typeface="华文新魏" panose="02010800040101010101" pitchFamily="2" charset="-122"/>
                <a:ea typeface="华文新魏" panose="02010800040101010101" pitchFamily="2" charset="-122"/>
              </a:rPr>
              <a:t>谢谢！</a:t>
            </a:r>
            <a:endParaRPr lang="zh-CN" altLang="en-US" sz="6600" dirty="0">
              <a:latin typeface="华文新魏" panose="02010800040101010101" pitchFamily="2" charset="-122"/>
              <a:ea typeface="华文新魏" panose="02010800040101010101" pitchFamily="2" charset="-122"/>
            </a:endParaRPr>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86284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latin typeface="华文新魏" panose="02010800040101010101" pitchFamily="2" charset="-122"/>
                <a:ea typeface="华文新魏" panose="02010800040101010101" pitchFamily="2" charset="-122"/>
              </a:rPr>
              <a:t>为什么需要并行程序？</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7033" y="1576025"/>
            <a:ext cx="7909774" cy="4079183"/>
          </a:xfrm>
        </p:spPr>
      </p:pic>
      <p:sp>
        <p:nvSpPr>
          <p:cNvPr id="6" name="文本框 5"/>
          <p:cNvSpPr txBox="1"/>
          <p:nvPr/>
        </p:nvSpPr>
        <p:spPr>
          <a:xfrm>
            <a:off x="1031630" y="5724510"/>
            <a:ext cx="10128739" cy="1077218"/>
          </a:xfrm>
          <a:prstGeom prst="rect">
            <a:avLst/>
          </a:prstGeom>
          <a:noFill/>
        </p:spPr>
        <p:txBody>
          <a:bodyPr wrap="square" rtlCol="0">
            <a:spAutoFit/>
          </a:bodyPr>
          <a:lstStyle/>
          <a:p>
            <a:pPr algn="ctr"/>
            <a:r>
              <a:rPr lang="en-US" altLang="zh-CN" sz="3200" dirty="0" smtClean="0">
                <a:latin typeface="华文楷体" panose="02010600040101010101" pitchFamily="2" charset="-122"/>
                <a:ea typeface="华文楷体" panose="02010600040101010101" pitchFamily="2" charset="-122"/>
              </a:rPr>
              <a:t>28nm</a:t>
            </a:r>
            <a:r>
              <a:rPr lang="zh-CN" altLang="en-US" sz="3200" dirty="0" smtClean="0">
                <a:latin typeface="华文楷体" panose="02010600040101010101" pitchFamily="2" charset="-122"/>
                <a:ea typeface="华文楷体" panose="02010600040101010101" pitchFamily="2" charset="-122"/>
              </a:rPr>
              <a:t>芯片开发只要</a:t>
            </a:r>
            <a:r>
              <a:rPr lang="en-US" altLang="zh-CN" sz="3200" dirty="0" smtClean="0">
                <a:solidFill>
                  <a:srgbClr val="C00000"/>
                </a:solidFill>
                <a:latin typeface="华文楷体" panose="02010600040101010101" pitchFamily="2" charset="-122"/>
                <a:ea typeface="华文楷体" panose="02010600040101010101" pitchFamily="2" charset="-122"/>
              </a:rPr>
              <a:t>5130</a:t>
            </a:r>
            <a:r>
              <a:rPr lang="zh-CN" altLang="en-US" sz="3200" dirty="0" smtClean="0">
                <a:solidFill>
                  <a:srgbClr val="C00000"/>
                </a:solidFill>
                <a:latin typeface="华文楷体" panose="02010600040101010101" pitchFamily="2" charset="-122"/>
                <a:ea typeface="华文楷体" panose="02010600040101010101" pitchFamily="2" charset="-122"/>
              </a:rPr>
              <a:t>万美元</a:t>
            </a:r>
            <a:r>
              <a:rPr lang="zh-CN" altLang="en-US" sz="3200" dirty="0" smtClean="0">
                <a:latin typeface="华文楷体" panose="02010600040101010101" pitchFamily="2" charset="-122"/>
                <a:ea typeface="华文楷体" panose="02010600040101010101" pitchFamily="2" charset="-122"/>
              </a:rPr>
              <a:t>投入，</a:t>
            </a:r>
            <a:r>
              <a:rPr lang="en-US" altLang="zh-CN" sz="3200" dirty="0" smtClean="0">
                <a:latin typeface="华文楷体" panose="02010600040101010101" pitchFamily="2" charset="-122"/>
                <a:ea typeface="华文楷体" panose="02010600040101010101" pitchFamily="2" charset="-122"/>
              </a:rPr>
              <a:t>16nm</a:t>
            </a:r>
            <a:r>
              <a:rPr lang="zh-CN" altLang="en-US" sz="3200" dirty="0" smtClean="0">
                <a:latin typeface="华文楷体" panose="02010600040101010101" pitchFamily="2" charset="-122"/>
                <a:ea typeface="华文楷体" panose="02010600040101010101" pitchFamily="2" charset="-122"/>
              </a:rPr>
              <a:t>节点需要</a:t>
            </a:r>
            <a:r>
              <a:rPr lang="en-US" altLang="zh-CN" sz="3200" dirty="0" smtClean="0">
                <a:solidFill>
                  <a:srgbClr val="C00000"/>
                </a:solidFill>
                <a:latin typeface="华文楷体" panose="02010600040101010101" pitchFamily="2" charset="-122"/>
                <a:ea typeface="华文楷体" panose="02010600040101010101" pitchFamily="2" charset="-122"/>
              </a:rPr>
              <a:t>1</a:t>
            </a:r>
            <a:r>
              <a:rPr lang="zh-CN" altLang="en-US" sz="3200" dirty="0" smtClean="0">
                <a:solidFill>
                  <a:srgbClr val="C00000"/>
                </a:solidFill>
                <a:latin typeface="华文楷体" panose="02010600040101010101" pitchFamily="2" charset="-122"/>
                <a:ea typeface="华文楷体" panose="02010600040101010101" pitchFamily="2" charset="-122"/>
              </a:rPr>
              <a:t>亿</a:t>
            </a:r>
            <a:r>
              <a:rPr lang="zh-CN" altLang="en-US" sz="3200" dirty="0" smtClean="0">
                <a:latin typeface="华文楷体" panose="02010600040101010101" pitchFamily="2" charset="-122"/>
                <a:ea typeface="华文楷体" panose="02010600040101010101" pitchFamily="2" charset="-122"/>
              </a:rPr>
              <a:t>美元，</a:t>
            </a:r>
            <a:r>
              <a:rPr lang="en-US" altLang="zh-CN" sz="3200" dirty="0" smtClean="0">
                <a:latin typeface="华文楷体" panose="02010600040101010101" pitchFamily="2" charset="-122"/>
                <a:ea typeface="华文楷体" panose="02010600040101010101" pitchFamily="2" charset="-122"/>
              </a:rPr>
              <a:t>7nm</a:t>
            </a:r>
            <a:r>
              <a:rPr lang="zh-CN" altLang="en-US" sz="3200" dirty="0" smtClean="0">
                <a:latin typeface="华文楷体" panose="02010600040101010101" pitchFamily="2" charset="-122"/>
                <a:ea typeface="华文楷体" panose="02010600040101010101" pitchFamily="2" charset="-122"/>
              </a:rPr>
              <a:t>节点需要</a:t>
            </a:r>
            <a:r>
              <a:rPr lang="en-US" altLang="zh-CN" sz="3200" dirty="0" smtClean="0">
                <a:solidFill>
                  <a:srgbClr val="C00000"/>
                </a:solidFill>
                <a:latin typeface="华文楷体" panose="02010600040101010101" pitchFamily="2" charset="-122"/>
                <a:ea typeface="华文楷体" panose="02010600040101010101" pitchFamily="2" charset="-122"/>
              </a:rPr>
              <a:t>2.97</a:t>
            </a:r>
            <a:r>
              <a:rPr lang="zh-CN" altLang="en-US" sz="3200" dirty="0" smtClean="0">
                <a:solidFill>
                  <a:srgbClr val="C00000"/>
                </a:solidFill>
                <a:latin typeface="华文楷体" panose="02010600040101010101" pitchFamily="2" charset="-122"/>
                <a:ea typeface="华文楷体" panose="02010600040101010101" pitchFamily="2" charset="-122"/>
              </a:rPr>
              <a:t>亿</a:t>
            </a:r>
            <a:r>
              <a:rPr lang="zh-CN" altLang="en-US" sz="3200" dirty="0" smtClean="0">
                <a:latin typeface="华文楷体" panose="02010600040101010101" pitchFamily="2" charset="-122"/>
                <a:ea typeface="华文楷体" panose="02010600040101010101" pitchFamily="2" charset="-122"/>
              </a:rPr>
              <a:t>美元。</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94859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并行计算资源</a:t>
            </a:r>
          </a:p>
        </p:txBody>
      </p:sp>
      <p:sp>
        <p:nvSpPr>
          <p:cNvPr id="3" name="内容占位符 2"/>
          <p:cNvSpPr>
            <a:spLocks noGrp="1"/>
          </p:cNvSpPr>
          <p:nvPr>
            <p:ph idx="1"/>
          </p:nvPr>
        </p:nvSpPr>
        <p:spPr/>
        <p:txBody>
          <a:bodyPr/>
          <a:lstStyle/>
          <a:p>
            <a:r>
              <a:rPr lang="zh-CN" altLang="en-US" sz="3200" dirty="0" smtClean="0">
                <a:latin typeface="华文楷体" panose="02010600040101010101" pitchFamily="2" charset="-122"/>
                <a:ea typeface="华文楷体" panose="02010600040101010101" pitchFamily="2" charset="-122"/>
              </a:rPr>
              <a:t>单台多核</a:t>
            </a:r>
            <a:endParaRPr lang="en-US" altLang="zh-CN" sz="3200" dirty="0" smtClean="0">
              <a:latin typeface="华文楷体" panose="02010600040101010101" pitchFamily="2" charset="-122"/>
              <a:ea typeface="华文楷体" panose="02010600040101010101" pitchFamily="2" charset="-122"/>
            </a:endParaRPr>
          </a:p>
          <a:p>
            <a:endParaRPr lang="en-US" altLang="zh-CN" dirty="0" smtClean="0"/>
          </a:p>
        </p:txBody>
      </p:sp>
      <p:pic>
        <p:nvPicPr>
          <p:cNvPr id="7" name="图片 6"/>
          <p:cNvPicPr>
            <a:picLocks noChangeAspect="1"/>
          </p:cNvPicPr>
          <p:nvPr/>
        </p:nvPicPr>
        <p:blipFill>
          <a:blip r:embed="rId3"/>
          <a:stretch>
            <a:fillRect/>
          </a:stretch>
        </p:blipFill>
        <p:spPr>
          <a:xfrm>
            <a:off x="3850004" y="1690688"/>
            <a:ext cx="7054216" cy="4780797"/>
          </a:xfrm>
          <a:prstGeom prst="rect">
            <a:avLst/>
          </a:prstGeom>
        </p:spPr>
      </p:pic>
    </p:spTree>
    <p:extLst>
      <p:ext uri="{BB962C8B-B14F-4D97-AF65-F5344CB8AC3E}">
        <p14:creationId xmlns:p14="http://schemas.microsoft.com/office/powerpoint/2010/main" val="2960711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并行计算资源</a:t>
            </a:r>
          </a:p>
        </p:txBody>
      </p:sp>
      <p:sp>
        <p:nvSpPr>
          <p:cNvPr id="3" name="内容占位符 2"/>
          <p:cNvSpPr>
            <a:spLocks noGrp="1"/>
          </p:cNvSpPr>
          <p:nvPr>
            <p:ph idx="1"/>
          </p:nvPr>
        </p:nvSpPr>
        <p:spPr/>
        <p:txBody>
          <a:bodyPr/>
          <a:lstStyle/>
          <a:p>
            <a:r>
              <a:rPr lang="zh-CN" altLang="en-US" sz="3200" dirty="0" smtClean="0">
                <a:latin typeface="华文楷体" panose="02010600040101010101" pitchFamily="2" charset="-122"/>
                <a:ea typeface="华文楷体" panose="02010600040101010101" pitchFamily="2" charset="-122"/>
              </a:rPr>
              <a:t>单台众核</a:t>
            </a:r>
            <a:endParaRPr lang="en-US" altLang="zh-CN" sz="3200" dirty="0" smtClean="0">
              <a:latin typeface="华文楷体" panose="02010600040101010101" pitchFamily="2" charset="-122"/>
              <a:ea typeface="华文楷体" panose="02010600040101010101" pitchFamily="2" charset="-122"/>
            </a:endParaRPr>
          </a:p>
          <a:p>
            <a:endParaRPr lang="en-US" altLang="zh-CN" dirty="0" smtClean="0"/>
          </a:p>
        </p:txBody>
      </p:sp>
      <p:pic>
        <p:nvPicPr>
          <p:cNvPr id="6" name="图片 5"/>
          <p:cNvPicPr>
            <a:picLocks noChangeAspect="1"/>
          </p:cNvPicPr>
          <p:nvPr/>
        </p:nvPicPr>
        <p:blipFill>
          <a:blip r:embed="rId2"/>
          <a:stretch>
            <a:fillRect/>
          </a:stretch>
        </p:blipFill>
        <p:spPr>
          <a:xfrm>
            <a:off x="1109733" y="2518410"/>
            <a:ext cx="7467600" cy="4044950"/>
          </a:xfrm>
          <a:prstGeom prst="rect">
            <a:avLst/>
          </a:prstGeom>
        </p:spPr>
      </p:pic>
      <p:sp>
        <p:nvSpPr>
          <p:cNvPr id="7" name="圆角矩形 6"/>
          <p:cNvSpPr/>
          <p:nvPr/>
        </p:nvSpPr>
        <p:spPr>
          <a:xfrm>
            <a:off x="2773680" y="5036820"/>
            <a:ext cx="5471160" cy="236220"/>
          </a:xfrm>
          <a:prstGeom prst="roundRect">
            <a:avLst/>
          </a:prstGeom>
          <a:no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3"/>
          <a:srcRect t="40799" b="19072"/>
          <a:stretch/>
        </p:blipFill>
        <p:spPr>
          <a:xfrm>
            <a:off x="5218151" y="592773"/>
            <a:ext cx="6693457" cy="1790700"/>
          </a:xfrm>
          <a:prstGeom prst="rect">
            <a:avLst/>
          </a:prstGeom>
        </p:spPr>
      </p:pic>
      <p:pic>
        <p:nvPicPr>
          <p:cNvPr id="4" name="图片 3"/>
          <p:cNvPicPr>
            <a:picLocks noChangeAspect="1"/>
          </p:cNvPicPr>
          <p:nvPr/>
        </p:nvPicPr>
        <p:blipFill rotWithShape="1">
          <a:blip r:embed="rId4"/>
          <a:srcRect r="35099"/>
          <a:stretch/>
        </p:blipFill>
        <p:spPr>
          <a:xfrm>
            <a:off x="9149304" y="2453267"/>
            <a:ext cx="2923750" cy="1989564"/>
          </a:xfrm>
          <a:prstGeom prst="rect">
            <a:avLst/>
          </a:prstGeom>
        </p:spPr>
      </p:pic>
      <p:sp>
        <p:nvSpPr>
          <p:cNvPr id="5" name="矩形 4"/>
          <p:cNvSpPr/>
          <p:nvPr/>
        </p:nvSpPr>
        <p:spPr>
          <a:xfrm>
            <a:off x="10861287" y="2468136"/>
            <a:ext cx="1211766" cy="2378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104949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并行计算资源</a:t>
            </a:r>
          </a:p>
        </p:txBody>
      </p:sp>
      <p:sp>
        <p:nvSpPr>
          <p:cNvPr id="3" name="内容占位符 2"/>
          <p:cNvSpPr>
            <a:spLocks noGrp="1"/>
          </p:cNvSpPr>
          <p:nvPr>
            <p:ph idx="1"/>
          </p:nvPr>
        </p:nvSpPr>
        <p:spPr/>
        <p:txBody>
          <a:bodyPr/>
          <a:lstStyle/>
          <a:p>
            <a:r>
              <a:rPr lang="zh-CN" altLang="en-US" sz="3200" dirty="0" smtClean="0">
                <a:latin typeface="华文楷体" panose="02010600040101010101" pitchFamily="2" charset="-122"/>
                <a:ea typeface="华文楷体" panose="02010600040101010101" pitchFamily="2" charset="-122"/>
              </a:rPr>
              <a:t>单台众核</a:t>
            </a:r>
            <a:endParaRPr lang="en-US" altLang="zh-CN" sz="3200" dirty="0" smtClean="0">
              <a:latin typeface="华文楷体" panose="02010600040101010101" pitchFamily="2" charset="-122"/>
              <a:ea typeface="华文楷体" panose="02010600040101010101" pitchFamily="2" charset="-122"/>
            </a:endParaRPr>
          </a:p>
          <a:p>
            <a:endParaRPr lang="en-US" altLang="zh-CN" dirty="0" smtClean="0"/>
          </a:p>
        </p:txBody>
      </p:sp>
      <p:grpSp>
        <p:nvGrpSpPr>
          <p:cNvPr id="8" name="组合 7"/>
          <p:cNvGrpSpPr/>
          <p:nvPr/>
        </p:nvGrpSpPr>
        <p:grpSpPr>
          <a:xfrm>
            <a:off x="6205986" y="338796"/>
            <a:ext cx="5757843" cy="3935399"/>
            <a:chOff x="4652249" y="1825626"/>
            <a:chExt cx="5757843" cy="3935399"/>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249" y="1825626"/>
              <a:ext cx="5757843" cy="3341108"/>
            </a:xfrm>
            <a:prstGeom prst="rect">
              <a:avLst/>
            </a:prstGeom>
          </p:spPr>
        </p:pic>
        <p:sp>
          <p:nvSpPr>
            <p:cNvPr id="7" name="文本框 6"/>
            <p:cNvSpPr txBox="1"/>
            <p:nvPr/>
          </p:nvSpPr>
          <p:spPr>
            <a:xfrm>
              <a:off x="6675863" y="5299360"/>
              <a:ext cx="1924493" cy="461665"/>
            </a:xfrm>
            <a:prstGeom prst="rect">
              <a:avLst/>
            </a:prstGeom>
            <a:noFill/>
          </p:spPr>
          <p:txBody>
            <a:bodyPr wrap="square" rtlCol="0">
              <a:spAutoFit/>
            </a:bodyPr>
            <a:lstStyle/>
            <a:p>
              <a:r>
                <a:rPr lang="en-US" altLang="zh-CN" sz="2400" b="1" dirty="0" smtClean="0"/>
                <a:t>Google TPU </a:t>
              </a:r>
              <a:endParaRPr lang="zh-CN" altLang="en-US" sz="2400" b="1" dirty="0"/>
            </a:p>
          </p:txBody>
        </p:sp>
      </p:grpSp>
      <p:sp>
        <p:nvSpPr>
          <p:cNvPr id="9" name="文本框 8"/>
          <p:cNvSpPr txBox="1"/>
          <p:nvPr/>
        </p:nvSpPr>
        <p:spPr>
          <a:xfrm>
            <a:off x="1706137" y="6314559"/>
            <a:ext cx="3713355" cy="461665"/>
          </a:xfrm>
          <a:prstGeom prst="rect">
            <a:avLst/>
          </a:prstGeom>
          <a:noFill/>
        </p:spPr>
        <p:txBody>
          <a:bodyPr wrap="square" rtlCol="0">
            <a:spAutoFit/>
          </a:bodyPr>
          <a:lstStyle/>
          <a:p>
            <a:r>
              <a:rPr lang="en-US" altLang="zh-CN" sz="2400" b="1" dirty="0" smtClean="0"/>
              <a:t>Huawei Atlas </a:t>
            </a:r>
            <a:r>
              <a:rPr lang="en-US" altLang="zh-CN" sz="2400" b="1" dirty="0"/>
              <a:t>900 </a:t>
            </a:r>
            <a:r>
              <a:rPr lang="en-US" altLang="zh-CN" sz="2400" b="1" dirty="0" smtClean="0"/>
              <a:t>AI</a:t>
            </a:r>
            <a:r>
              <a:rPr lang="zh-CN" altLang="en-US" sz="2400" b="1" dirty="0" smtClean="0"/>
              <a:t>集群</a:t>
            </a:r>
            <a:endParaRPr lang="zh-CN" altLang="en-US" sz="2400" b="1" dirty="0"/>
          </a:p>
        </p:txBody>
      </p:sp>
      <p:pic>
        <p:nvPicPr>
          <p:cNvPr id="4" name="图片 3"/>
          <p:cNvPicPr>
            <a:picLocks noChangeAspect="1"/>
          </p:cNvPicPr>
          <p:nvPr/>
        </p:nvPicPr>
        <p:blipFill>
          <a:blip r:embed="rId4"/>
          <a:stretch>
            <a:fillRect/>
          </a:stretch>
        </p:blipFill>
        <p:spPr>
          <a:xfrm>
            <a:off x="432689" y="2750635"/>
            <a:ext cx="6103231" cy="3570016"/>
          </a:xfrm>
          <a:prstGeom prst="rect">
            <a:avLst/>
          </a:prstGeom>
        </p:spPr>
      </p:pic>
    </p:spTree>
    <p:extLst>
      <p:ext uri="{BB962C8B-B14F-4D97-AF65-F5344CB8AC3E}">
        <p14:creationId xmlns:p14="http://schemas.microsoft.com/office/powerpoint/2010/main" val="2123430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并行计算资源</a:t>
            </a:r>
          </a:p>
        </p:txBody>
      </p:sp>
      <p:sp>
        <p:nvSpPr>
          <p:cNvPr id="3" name="内容占位符 2"/>
          <p:cNvSpPr>
            <a:spLocks noGrp="1"/>
          </p:cNvSpPr>
          <p:nvPr>
            <p:ph idx="1"/>
          </p:nvPr>
        </p:nvSpPr>
        <p:spPr/>
        <p:txBody>
          <a:bodyPr/>
          <a:lstStyle/>
          <a:p>
            <a:r>
              <a:rPr lang="zh-CN" altLang="en-US" sz="3200" dirty="0">
                <a:latin typeface="华文楷体" panose="02010600040101010101" pitchFamily="2" charset="-122"/>
                <a:ea typeface="华文楷体" panose="02010600040101010101" pitchFamily="2" charset="-122"/>
              </a:rPr>
              <a:t>多台集群</a:t>
            </a:r>
            <a:endParaRPr lang="en-US" altLang="zh-CN" sz="3200" dirty="0">
              <a:latin typeface="华文楷体" panose="02010600040101010101" pitchFamily="2" charset="-122"/>
              <a:ea typeface="华文楷体" panose="02010600040101010101" pitchFamily="2" charset="-122"/>
            </a:endParaRPr>
          </a:p>
          <a:p>
            <a:endParaRPr lang="en-US" altLang="zh-CN" dirty="0" smtClean="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4781" y="365125"/>
            <a:ext cx="5419768" cy="304862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507" y="2825674"/>
            <a:ext cx="6696245" cy="3351289"/>
          </a:xfrm>
          <a:prstGeom prst="rect">
            <a:avLst/>
          </a:prstGeom>
        </p:spPr>
      </p:pic>
    </p:spTree>
    <p:extLst>
      <p:ext uri="{BB962C8B-B14F-4D97-AF65-F5344CB8AC3E}">
        <p14:creationId xmlns:p14="http://schemas.microsoft.com/office/powerpoint/2010/main" val="1505699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华文新魏" panose="02010800040101010101" pitchFamily="2" charset="-122"/>
                <a:ea typeface="华文新魏" panose="02010800040101010101" pitchFamily="2" charset="-122"/>
              </a:rPr>
              <a:t>并行计算资源</a:t>
            </a:r>
          </a:p>
        </p:txBody>
      </p:sp>
      <p:sp>
        <p:nvSpPr>
          <p:cNvPr id="3" name="内容占位符 2"/>
          <p:cNvSpPr>
            <a:spLocks noGrp="1"/>
          </p:cNvSpPr>
          <p:nvPr>
            <p:ph idx="1"/>
          </p:nvPr>
        </p:nvSpPr>
        <p:spPr/>
        <p:txBody>
          <a:bodyPr/>
          <a:lstStyle/>
          <a:p>
            <a:r>
              <a:rPr lang="zh-CN" altLang="en-US" sz="3200" dirty="0" smtClean="0">
                <a:latin typeface="华文楷体" panose="02010600040101010101" pitchFamily="2" charset="-122"/>
                <a:ea typeface="华文楷体" panose="02010600040101010101" pitchFamily="2" charset="-122"/>
              </a:rPr>
              <a:t>多核</a:t>
            </a:r>
            <a:r>
              <a:rPr lang="en-US" altLang="zh-CN" sz="3200" dirty="0" smtClean="0">
                <a:latin typeface="华文楷体" panose="02010600040101010101" pitchFamily="2" charset="-122"/>
                <a:ea typeface="华文楷体" panose="02010600040101010101" pitchFamily="2" charset="-122"/>
              </a:rPr>
              <a:t>CPU + GPU + FPGA + TPU + </a:t>
            </a:r>
            <a:r>
              <a:rPr lang="zh-CN" altLang="en-US" sz="3200" dirty="0" smtClean="0">
                <a:latin typeface="华文楷体" panose="02010600040101010101" pitchFamily="2" charset="-122"/>
                <a:ea typeface="华文楷体" panose="02010600040101010101" pitchFamily="2" charset="-122"/>
              </a:rPr>
              <a:t>集群</a:t>
            </a:r>
            <a:endParaRPr lang="en-US" altLang="zh-CN" sz="3200" dirty="0" smtClean="0">
              <a:latin typeface="华文楷体" panose="02010600040101010101" pitchFamily="2" charset="-122"/>
              <a:ea typeface="华文楷体" panose="02010600040101010101" pitchFamily="2" charset="-122"/>
            </a:endParaRPr>
          </a:p>
          <a:p>
            <a:endParaRPr lang="en-US" altLang="zh-CN" dirty="0" smtClean="0"/>
          </a:p>
        </p:txBody>
      </p:sp>
      <p:pic>
        <p:nvPicPr>
          <p:cNvPr id="4" name="图片 3"/>
          <p:cNvPicPr>
            <a:picLocks noChangeAspect="1"/>
          </p:cNvPicPr>
          <p:nvPr/>
        </p:nvPicPr>
        <p:blipFill>
          <a:blip r:embed="rId2"/>
          <a:stretch>
            <a:fillRect/>
          </a:stretch>
        </p:blipFill>
        <p:spPr>
          <a:xfrm>
            <a:off x="2131548" y="2716896"/>
            <a:ext cx="7859524" cy="3595004"/>
          </a:xfrm>
          <a:prstGeom prst="rect">
            <a:avLst/>
          </a:prstGeom>
        </p:spPr>
      </p:pic>
    </p:spTree>
    <p:extLst>
      <p:ext uri="{BB962C8B-B14F-4D97-AF65-F5344CB8AC3E}">
        <p14:creationId xmlns:p14="http://schemas.microsoft.com/office/powerpoint/2010/main" val="1813027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1370</Words>
  <Application>Microsoft Office PowerPoint</Application>
  <PresentationFormat>宽屏</PresentationFormat>
  <Paragraphs>148</Paragraphs>
  <Slides>36</Slides>
  <Notes>20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等线</vt:lpstr>
      <vt:lpstr>等线 Light</vt:lpstr>
      <vt:lpstr>华文楷体</vt:lpstr>
      <vt:lpstr>华文新魏</vt:lpstr>
      <vt:lpstr>Arial</vt:lpstr>
      <vt:lpstr>Arial Rounded MT Bold</vt:lpstr>
      <vt:lpstr>Office 主题​​</vt:lpstr>
      <vt:lpstr>并行程序设计—C++</vt:lpstr>
      <vt:lpstr>为什么需要并行程序？</vt:lpstr>
      <vt:lpstr>PowerPoint 演示文稿</vt:lpstr>
      <vt:lpstr>为什么需要并行程序？</vt:lpstr>
      <vt:lpstr>并行计算资源</vt:lpstr>
      <vt:lpstr>并行计算资源</vt:lpstr>
      <vt:lpstr>并行计算资源</vt:lpstr>
      <vt:lpstr>并行计算资源</vt:lpstr>
      <vt:lpstr>并行计算资源</vt:lpstr>
      <vt:lpstr>并发与并行</vt:lpstr>
      <vt:lpstr>并发与并行</vt:lpstr>
      <vt:lpstr>进程与线程</vt:lpstr>
      <vt:lpstr>进程与线程</vt:lpstr>
      <vt:lpstr>C++并行编程</vt:lpstr>
      <vt:lpstr>一个小的例子</vt:lpstr>
      <vt:lpstr>一个小的例子</vt:lpstr>
      <vt:lpstr>一个小的例子</vt:lpstr>
      <vt:lpstr>线程创建</vt:lpstr>
      <vt:lpstr>线程结束</vt:lpstr>
      <vt:lpstr>join和detach的区别</vt:lpstr>
      <vt:lpstr>join和detach的区别</vt:lpstr>
      <vt:lpstr>线程管理</vt:lpstr>
      <vt:lpstr>线程管理</vt:lpstr>
      <vt:lpstr>例子：计算某个范围内所有自然数的平方根之和</vt:lpstr>
      <vt:lpstr>PowerPoint 演示文稿</vt:lpstr>
      <vt:lpstr>PowerPoint 演示文稿</vt:lpstr>
      <vt:lpstr>数据竞争与临界区</vt:lpstr>
      <vt:lpstr>互斥体与锁</vt:lpstr>
      <vt:lpstr>互斥体与锁</vt:lpstr>
      <vt:lpstr>PowerPoint 演示文稿</vt:lpstr>
      <vt:lpstr>PowerPoint 演示文稿</vt:lpstr>
      <vt:lpstr>std::lock_guard</vt:lpstr>
      <vt:lpstr>并行算法</vt:lpstr>
      <vt:lpstr>PowerPoint 演示文稿</vt:lpstr>
      <vt:lpstr>扩展阅读</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Zuo Zhiqiang</dc:creator>
  <cp:lastModifiedBy>Dell</cp:lastModifiedBy>
  <cp:revision>415</cp:revision>
  <dcterms:created xsi:type="dcterms:W3CDTF">2020-12-13T06:41:00Z</dcterms:created>
  <dcterms:modified xsi:type="dcterms:W3CDTF">2025-04-15T08:05:25Z</dcterms:modified>
</cp:coreProperties>
</file>